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752" r:id="rId2"/>
    <p:sldId id="755" r:id="rId3"/>
    <p:sldId id="722" r:id="rId4"/>
    <p:sldId id="756" r:id="rId5"/>
    <p:sldId id="758" r:id="rId6"/>
    <p:sldId id="759" r:id="rId7"/>
    <p:sldId id="760" r:id="rId8"/>
    <p:sldId id="761" r:id="rId9"/>
    <p:sldId id="762" r:id="rId10"/>
    <p:sldId id="757" r:id="rId11"/>
    <p:sldId id="714" r:id="rId12"/>
    <p:sldId id="716"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9D3C"/>
    <a:srgbClr val="FFBA3B"/>
    <a:srgbClr val="0000FF"/>
    <a:srgbClr val="D52324"/>
    <a:srgbClr val="299F29"/>
    <a:srgbClr val="FF7E0D"/>
    <a:srgbClr val="FF0000"/>
    <a:srgbClr val="FF7F0F"/>
    <a:srgbClr val="279E28"/>
    <a:srgbClr val="1E76B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29" autoAdjust="0"/>
    <p:restoredTop sz="79645" autoAdjust="0"/>
  </p:normalViewPr>
  <p:slideViewPr>
    <p:cSldViewPr snapToGrid="0">
      <p:cViewPr varScale="1">
        <p:scale>
          <a:sx n="72" d="100"/>
          <a:sy n="72" d="100"/>
        </p:scale>
        <p:origin x="104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42C8CA-A521-4254-86A7-6548A9107C3F}" type="datetimeFigureOut">
              <a:rPr lang="en-US" smtClean="0"/>
              <a:t>9/29/2023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F2F013-C680-4F1D-A725-B09F536C38BD}" type="slidenum">
              <a:rPr lang="en-US" smtClean="0"/>
              <a:t>‹#›</a:t>
            </a:fld>
            <a:endParaRPr lang="en-US"/>
          </a:p>
        </p:txBody>
      </p:sp>
    </p:spTree>
    <p:extLst>
      <p:ext uri="{BB962C8B-B14F-4D97-AF65-F5344CB8AC3E}">
        <p14:creationId xmlns:p14="http://schemas.microsoft.com/office/powerpoint/2010/main" val="3820975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Distinguish dynamical from statistical forecasting</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a:t>
            </a:fld>
            <a:endParaRPr lang="en-US"/>
          </a:p>
        </p:txBody>
      </p:sp>
    </p:spTree>
    <p:extLst>
      <p:ext uri="{BB962C8B-B14F-4D97-AF65-F5344CB8AC3E}">
        <p14:creationId xmlns:p14="http://schemas.microsoft.com/office/powerpoint/2010/main" val="2126762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a:p>
            <a:r>
              <a:rPr lang="en-US" dirty="0"/>
              <a:t>Not graded</a:t>
            </a:r>
          </a:p>
        </p:txBody>
      </p:sp>
      <p:sp>
        <p:nvSpPr>
          <p:cNvPr id="4" name="Slide Number Placeholder 3"/>
          <p:cNvSpPr>
            <a:spLocks noGrp="1"/>
          </p:cNvSpPr>
          <p:nvPr>
            <p:ph type="sldNum" sz="quarter" idx="5"/>
          </p:nvPr>
        </p:nvSpPr>
        <p:spPr/>
        <p:txBody>
          <a:bodyPr/>
          <a:lstStyle/>
          <a:p>
            <a:fld id="{9CF2F013-C680-4F1D-A725-B09F536C38BD}" type="slidenum">
              <a:rPr lang="en-US" smtClean="0"/>
              <a:t>11</a:t>
            </a:fld>
            <a:endParaRPr lang="en-US"/>
          </a:p>
        </p:txBody>
      </p:sp>
    </p:spTree>
    <p:extLst>
      <p:ext uri="{BB962C8B-B14F-4D97-AF65-F5344CB8AC3E}">
        <p14:creationId xmlns:p14="http://schemas.microsoft.com/office/powerpoint/2010/main" val="3843725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p:txBody>
      </p:sp>
      <p:sp>
        <p:nvSpPr>
          <p:cNvPr id="4" name="Slide Number Placeholder 3"/>
          <p:cNvSpPr>
            <a:spLocks noGrp="1"/>
          </p:cNvSpPr>
          <p:nvPr>
            <p:ph type="sldNum" sz="quarter" idx="5"/>
          </p:nvPr>
        </p:nvSpPr>
        <p:spPr/>
        <p:txBody>
          <a:bodyPr/>
          <a:lstStyle/>
          <a:p>
            <a:fld id="{9CF2F013-C680-4F1D-A725-B09F536C38BD}" type="slidenum">
              <a:rPr lang="en-US" smtClean="0"/>
              <a:t>12</a:t>
            </a:fld>
            <a:endParaRPr lang="en-US"/>
          </a:p>
        </p:txBody>
      </p:sp>
    </p:spTree>
    <p:extLst>
      <p:ext uri="{BB962C8B-B14F-4D97-AF65-F5344CB8AC3E}">
        <p14:creationId xmlns:p14="http://schemas.microsoft.com/office/powerpoint/2010/main" val="1720465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atin typeface="CMU Sans Serif" panose="02000603000000000000" pitchFamily="2" charset="0"/>
                <a:ea typeface="CMU Sans Serif" panose="02000603000000000000" pitchFamily="2" charset="0"/>
                <a:cs typeface="CMU Sans Serif" panose="02000603000000000000" pitchFamily="2"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9709A697-9556-4636-ADD7-C14036D27B5A}" type="datetime1">
              <a:rPr lang="en-US" smtClean="0"/>
              <a:t>9/29/2023</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7C9A0B1-3A81-4EE2-BC0F-9246E436763C}"/>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568134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135C72-5A6E-4C5D-A140-0F430B42233B}" type="datetime1">
              <a:rPr lang="en-US" smtClean="0"/>
              <a:t>9/29/2023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244415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9AFC8F-4F6E-4D8C-B539-DD061C8756D5}" type="datetime1">
              <a:rPr lang="en-US" smtClean="0"/>
              <a:t>9/29/2023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50358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032900"/>
            <a:ext cx="12192000" cy="1325563"/>
          </a:xfrm>
        </p:spPr>
        <p:txBody>
          <a:bodyPr/>
          <a:lstStyle>
            <a:lvl1pPr algn="ctr">
              <a:defRPr>
                <a:latin typeface="CMU Sans Serif" panose="02000603000000000000" pitchFamily="2" charset="0"/>
                <a:ea typeface="CMU Sans Serif" panose="02000603000000000000" pitchFamily="2" charset="0"/>
                <a:cs typeface="CMU Sans Serif" panose="02000603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0" y="2358463"/>
            <a:ext cx="12192000" cy="3818500"/>
          </a:xfrm>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vl2pPr>
              <a:defRPr>
                <a:latin typeface="CMU Sans Serif" panose="02000603000000000000" pitchFamily="2" charset="0"/>
                <a:ea typeface="CMU Sans Serif" panose="02000603000000000000" pitchFamily="2" charset="0"/>
                <a:cs typeface="CMU Sans Serif" panose="02000603000000000000" pitchFamily="2" charset="0"/>
              </a:defRPr>
            </a:lvl2pPr>
            <a:lvl3pPr>
              <a:defRPr>
                <a:latin typeface="CMU Sans Serif" panose="02000603000000000000" pitchFamily="2" charset="0"/>
                <a:ea typeface="CMU Sans Serif" panose="02000603000000000000" pitchFamily="2" charset="0"/>
                <a:cs typeface="CMU Sans Serif" panose="02000603000000000000" pitchFamily="2" charset="0"/>
              </a:defRPr>
            </a:lvl3pPr>
            <a:lvl4pPr>
              <a:defRPr>
                <a:latin typeface="CMU Sans Serif" panose="02000603000000000000" pitchFamily="2" charset="0"/>
                <a:ea typeface="CMU Sans Serif" panose="02000603000000000000" pitchFamily="2" charset="0"/>
                <a:cs typeface="CMU Sans Serif" panose="02000603000000000000" pitchFamily="2" charset="0"/>
              </a:defRPr>
            </a:lvl4pPr>
            <a:lvl5pPr>
              <a:defRPr>
                <a:latin typeface="CMU Sans Serif" panose="02000603000000000000" pitchFamily="2" charset="0"/>
                <a:ea typeface="CMU Sans Serif" panose="02000603000000000000" pitchFamily="2" charset="0"/>
                <a:cs typeface="CMU Sans Serif" panose="02000603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0F6E66B7-9B35-4B7B-9932-B0DB6C7780B0}" type="datetime1">
              <a:rPr lang="en-US" smtClean="0"/>
              <a:t>9/29/2023</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5F618E1-985E-48A0-8864-543C934DB1FB}"/>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665696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194678-864D-4970-8E71-CC0335BFB9F7}" type="datetime1">
              <a:rPr lang="en-US" smtClean="0"/>
              <a:t>9/29/2023</a:t>
            </a:fld>
            <a:endParaRPr lang="en-US"/>
          </a:p>
        </p:txBody>
      </p:sp>
      <p:sp>
        <p:nvSpPr>
          <p:cNvPr id="5" name="Footer Placeholder 4"/>
          <p:cNvSpPr>
            <a:spLocks noGrp="1"/>
          </p:cNvSpPr>
          <p:nvPr>
            <p:ph type="ftr" sz="quarter" idx="11"/>
          </p:nvPr>
        </p:nvSpPr>
        <p:spPr/>
        <p:txBody>
          <a:bodyPr/>
          <a:lstStyle/>
          <a:p>
            <a:endParaRPr lang="en-US"/>
          </a:p>
        </p:txBody>
      </p:sp>
      <p:sp>
        <p:nvSpPr>
          <p:cNvPr id="12" name="Slide Number Placeholder 8">
            <a:extLst>
              <a:ext uri="{FF2B5EF4-FFF2-40B4-BE49-F238E27FC236}">
                <a16:creationId xmlns:a16="http://schemas.microsoft.com/office/drawing/2014/main" id="{5630459C-811D-4DC4-9E77-A40A3737A69E}"/>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304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6C03B7-1D8F-458E-93B0-CB00AB025C6C}" type="datetime1">
              <a:rPr lang="en-US" smtClean="0"/>
              <a:t>9/29/2023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448695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1030147"/>
            <a:ext cx="10515600" cy="1041721"/>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6611" y="2098062"/>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948168"/>
            <a:ext cx="5157787" cy="32414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1" y="2098061"/>
            <a:ext cx="5183188" cy="85010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948167"/>
            <a:ext cx="5183188" cy="32414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745CCD-FD48-4957-97BB-996D1D1F5A92}" type="datetime1">
              <a:rPr lang="en-US" smtClean="0"/>
              <a:t>9/29/2023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14918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F61E08-FE4F-4BA0-9A4F-ABAA1AAD8933}" type="datetime1">
              <a:rPr lang="en-US" smtClean="0"/>
              <a:t>9/29/2023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444398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1F070D-6507-42AD-8A7A-A1A51651946D}" type="datetime1">
              <a:rPr lang="en-US" smtClean="0"/>
              <a:t>9/29/2023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A5686A01-FA10-4E06-92C7-92734750F4C6}" type="slidenum">
              <a:rPr lang="en-US" smtClean="0"/>
              <a:pPr/>
              <a:t>‹#›</a:t>
            </a:fld>
            <a:endParaRPr lang="en-US" dirty="0"/>
          </a:p>
        </p:txBody>
      </p:sp>
    </p:spTree>
    <p:extLst>
      <p:ext uri="{BB962C8B-B14F-4D97-AF65-F5344CB8AC3E}">
        <p14:creationId xmlns:p14="http://schemas.microsoft.com/office/powerpoint/2010/main" val="2350341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6BB3DE-6B60-4982-9E73-506458BA3016}" type="datetime1">
              <a:rPr lang="en-US" smtClean="0"/>
              <a:t>9/29/2023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7701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4C7062-7E19-4F5A-9C80-6631C3BA90C9}" type="datetime1">
              <a:rPr lang="en-US" smtClean="0"/>
              <a:t>9/29/2023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281459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 y="1042632"/>
            <a:ext cx="12192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0" y="2368195"/>
            <a:ext cx="12192000" cy="33087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E9409E-6722-4D1D-BF68-530DA15E46E8}" type="datetime1">
              <a:rPr lang="en-US" smtClean="0"/>
              <a:t>9/29/2023</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724400" y="0"/>
            <a:ext cx="2743200" cy="365125"/>
          </a:xfrm>
          <a:prstGeom prst="rect">
            <a:avLst/>
          </a:prstGeom>
        </p:spPr>
        <p:txBody>
          <a:bodyPr vert="horz" lIns="91440" tIns="45720" rIns="91440" bIns="45720" rtlCol="0" anchor="ctr"/>
          <a:lstStyle>
            <a:lvl1pPr algn="ctr">
              <a:defRPr sz="1200">
                <a:solidFill>
                  <a:schemeClr val="tx1"/>
                </a:solidFill>
              </a:defRPr>
            </a:lvl1pPr>
          </a:lstStyle>
          <a:p>
            <a:fld id="{A5686A01-FA10-4E06-92C7-92734750F4C6}" type="slidenum">
              <a:rPr lang="en-US" smtClean="0"/>
              <a:pPr/>
              <a:t>‹#›</a:t>
            </a:fld>
            <a:endParaRPr lang="en-US" dirty="0"/>
          </a:p>
        </p:txBody>
      </p:sp>
      <p:sp>
        <p:nvSpPr>
          <p:cNvPr id="7" name="Rectangle 6">
            <a:extLst>
              <a:ext uri="{FF2B5EF4-FFF2-40B4-BE49-F238E27FC236}">
                <a16:creationId xmlns:a16="http://schemas.microsoft.com/office/drawing/2014/main" id="{B696E69C-EA8C-4B37-8F1F-BD0C3836FBCC}"/>
              </a:ext>
            </a:extLst>
          </p:cNvPr>
          <p:cNvSpPr/>
          <p:nvPr userDrawn="1"/>
        </p:nvSpPr>
        <p:spPr>
          <a:xfrm>
            <a:off x="0" y="-1"/>
            <a:ext cx="12192000" cy="1018800"/>
          </a:xfrm>
          <a:prstGeom prst="rect">
            <a:avLst/>
          </a:prstGeom>
          <a:solidFill>
            <a:sysClr val="windowText" lastClr="000000"/>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MU Sans Serif"/>
              <a:ea typeface="+mn-ea"/>
              <a:cs typeface="+mn-cs"/>
            </a:endParaRPr>
          </a:p>
        </p:txBody>
      </p:sp>
      <p:pic>
        <p:nvPicPr>
          <p:cNvPr id="8" name="Picture 7" descr="Text&#10;&#10;Description automatically generated">
            <a:extLst>
              <a:ext uri="{FF2B5EF4-FFF2-40B4-BE49-F238E27FC236}">
                <a16:creationId xmlns:a16="http://schemas.microsoft.com/office/drawing/2014/main" id="{4DB37FD6-FFD6-4A3C-9780-6C460EED70A4}"/>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9" name="Picture 8" descr="Icon&#10;&#10;Description automatically generated with low confidence">
            <a:extLst>
              <a:ext uri="{FF2B5EF4-FFF2-40B4-BE49-F238E27FC236}">
                <a16:creationId xmlns:a16="http://schemas.microsoft.com/office/drawing/2014/main" id="{649FCEFC-7013-4222-9013-007F01EDB21F}"/>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0" name="TextBox 9">
            <a:extLst>
              <a:ext uri="{FF2B5EF4-FFF2-40B4-BE49-F238E27FC236}">
                <a16:creationId xmlns:a16="http://schemas.microsoft.com/office/drawing/2014/main" id="{D6DF48FB-FA9B-4BA8-9E58-F2CC58B0160A}"/>
              </a:ext>
            </a:extLst>
          </p:cNvPr>
          <p:cNvSpPr txBox="1"/>
          <p:nvPr userDrawn="1"/>
        </p:nvSpPr>
        <p:spPr>
          <a:xfrm>
            <a:off x="-2" y="371432"/>
            <a:ext cx="12192000" cy="55399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rPr>
              <a:t>ML for Earth &amp; Env Sci (Week 2, SP2022)</a:t>
            </a:r>
          </a:p>
        </p:txBody>
      </p:sp>
      <p:sp>
        <p:nvSpPr>
          <p:cNvPr id="11" name="Slide Number Placeholder 13">
            <a:extLst>
              <a:ext uri="{FF2B5EF4-FFF2-40B4-BE49-F238E27FC236}">
                <a16:creationId xmlns:a16="http://schemas.microsoft.com/office/drawing/2014/main" id="{73B6DC2F-9988-447F-A7C3-709BC237347B}"/>
              </a:ext>
            </a:extLst>
          </p:cNvPr>
          <p:cNvSpPr txBox="1">
            <a:spLocks/>
          </p:cNvSpPr>
          <p:nvPr userDrawn="1"/>
        </p:nvSpPr>
        <p:spPr>
          <a:xfrm>
            <a:off x="4724400" y="-1944"/>
            <a:ext cx="27432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A5686A01-FA10-4E06-92C7-92734750F4C6}" type="slidenum">
              <a:rPr kumimoji="0" lang="en-US" sz="1200" b="0" i="0" u="none" strike="noStrike" kern="1200" cap="none" spc="0" normalizeH="0" baseline="0" noProof="0" smtClean="0">
                <a:ln>
                  <a:noFill/>
                </a:ln>
                <a:solidFill>
                  <a:prstClr val="white"/>
                </a:solidFill>
                <a:effectLst/>
                <a:uLnTx/>
                <a:uFillTx/>
                <a:latin typeface="CMU Sans Serif"/>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solidFill>
              <a:effectLst/>
              <a:uLnTx/>
              <a:uFillTx/>
              <a:latin typeface="CMU Sans Serif"/>
              <a:ea typeface="+mn-ea"/>
              <a:cs typeface="+mn-cs"/>
            </a:endParaRPr>
          </a:p>
        </p:txBody>
      </p:sp>
    </p:spTree>
    <p:extLst>
      <p:ext uri="{BB962C8B-B14F-4D97-AF65-F5344CB8AC3E}">
        <p14:creationId xmlns:p14="http://schemas.microsoft.com/office/powerpoint/2010/main" val="143826216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mldata.pangeo.io/index.html"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122363"/>
            <a:ext cx="12192000" cy="2387600"/>
          </a:xfrm>
        </p:spPr>
        <p:txBody>
          <a:bodyPr>
            <a:normAutofit fontScale="90000"/>
          </a:bodyPr>
          <a:lstStyle/>
          <a:p>
            <a:r>
              <a:rPr lang="en-US" dirty="0"/>
              <a:t>Min 90-105: Bias-Correcting Meteorological Forecasts with simple ML</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1</a:t>
            </a:fld>
            <a:endParaRPr lang="en-US"/>
          </a:p>
        </p:txBody>
      </p:sp>
      <p:sp>
        <p:nvSpPr>
          <p:cNvPr id="8" name="TextBox 7">
            <a:extLst>
              <a:ext uri="{FF2B5EF4-FFF2-40B4-BE49-F238E27FC236}">
                <a16:creationId xmlns:a16="http://schemas.microsoft.com/office/drawing/2014/main" id="{87D54344-A389-4C07-9115-1D25FAB7B690}"/>
              </a:ext>
            </a:extLst>
          </p:cNvPr>
          <p:cNvSpPr txBox="1"/>
          <p:nvPr/>
        </p:nvSpPr>
        <p:spPr>
          <a:xfrm>
            <a:off x="0" y="4072622"/>
            <a:ext cx="12192000" cy="2400657"/>
          </a:xfrm>
          <a:prstGeom prst="rect">
            <a:avLst/>
          </a:prstGeom>
          <a:noFill/>
        </p:spPr>
        <p:txBody>
          <a:bodyPr wrap="square">
            <a:spAutoFit/>
          </a:bodyPr>
          <a:lstStyle/>
          <a:p>
            <a:pPr algn="ctr"/>
            <a:r>
              <a:rPr lang="en-US" sz="2500" u="sng" dirty="0"/>
              <a:t>Learning Objectives</a:t>
            </a:r>
            <a:r>
              <a:rPr lang="en-US" sz="2500" dirty="0"/>
              <a:t> (Wilks Ch7, </a:t>
            </a:r>
            <a:r>
              <a:rPr lang="en-US" sz="2500" dirty="0" err="1"/>
              <a:t>Géron</a:t>
            </a:r>
            <a:r>
              <a:rPr lang="en-US" sz="2500" dirty="0"/>
              <a:t> Ch3+4):</a:t>
            </a:r>
          </a:p>
          <a:p>
            <a:pPr marL="457200" indent="-457200" algn="ctr">
              <a:buFont typeface="+mj-lt"/>
              <a:buAutoNum type="arabicPeriod"/>
            </a:pPr>
            <a:r>
              <a:rPr lang="en-US" sz="2500" dirty="0"/>
              <a:t>Distinguish dynamical from statistical forecasting</a:t>
            </a:r>
          </a:p>
          <a:p>
            <a:pPr marL="457200" indent="-457200" algn="ctr">
              <a:buFont typeface="+mj-lt"/>
              <a:buAutoNum type="arabicPeriod"/>
            </a:pPr>
            <a:r>
              <a:rPr lang="en-US" sz="2500" dirty="0"/>
              <a:t>Understand Model Output Statistics</a:t>
            </a:r>
          </a:p>
          <a:p>
            <a:pPr marL="457200" indent="-457200" algn="ctr">
              <a:buFont typeface="+mj-lt"/>
              <a:buAutoNum type="arabicPeriod"/>
            </a:pPr>
            <a:r>
              <a:rPr lang="en-US" sz="2500" dirty="0"/>
              <a:t>Be aware of forward/backward selection to choose inputs for your ML model</a:t>
            </a:r>
          </a:p>
          <a:p>
            <a:pPr marL="457200" indent="-457200" algn="ctr">
              <a:buFont typeface="+mj-lt"/>
              <a:buAutoNum type="arabicPeriod"/>
            </a:pPr>
            <a:r>
              <a:rPr lang="en-US" sz="2500" dirty="0"/>
              <a:t>Know how to regularize a linear model </a:t>
            </a:r>
          </a:p>
          <a:p>
            <a:pPr marL="457200" indent="-457200" algn="ctr">
              <a:buFont typeface="+mj-lt"/>
              <a:buAutoNum type="arabicPeriod"/>
            </a:pPr>
            <a:r>
              <a:rPr lang="en-US" sz="2500" dirty="0"/>
              <a:t>Define prediction intervals and think about uncertainty</a:t>
            </a:r>
          </a:p>
        </p:txBody>
      </p:sp>
    </p:spTree>
    <p:extLst>
      <p:ext uri="{BB962C8B-B14F-4D97-AF65-F5344CB8AC3E}">
        <p14:creationId xmlns:p14="http://schemas.microsoft.com/office/powerpoint/2010/main" val="2096779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D2D51-5A74-4B3E-8D95-4772BD89AC16}"/>
              </a:ext>
            </a:extLst>
          </p:cNvPr>
          <p:cNvSpPr>
            <a:spLocks noGrp="1"/>
          </p:cNvSpPr>
          <p:nvPr>
            <p:ph type="title"/>
          </p:nvPr>
        </p:nvSpPr>
        <p:spPr/>
        <p:txBody>
          <a:bodyPr/>
          <a:lstStyle/>
          <a:p>
            <a:r>
              <a:rPr lang="en-US" dirty="0"/>
              <a:t>Extra Questions</a:t>
            </a:r>
          </a:p>
        </p:txBody>
      </p:sp>
      <p:sp>
        <p:nvSpPr>
          <p:cNvPr id="3" name="Slide Number Placeholder 2">
            <a:extLst>
              <a:ext uri="{FF2B5EF4-FFF2-40B4-BE49-F238E27FC236}">
                <a16:creationId xmlns:a16="http://schemas.microsoft.com/office/drawing/2014/main" id="{6593CFF4-9A56-4035-AAEA-D9A67EC9BC5A}"/>
              </a:ext>
            </a:extLst>
          </p:cNvPr>
          <p:cNvSpPr>
            <a:spLocks noGrp="1"/>
          </p:cNvSpPr>
          <p:nvPr>
            <p:ph type="sldNum" sz="quarter" idx="12"/>
          </p:nvPr>
        </p:nvSpPr>
        <p:spPr/>
        <p:txBody>
          <a:bodyPr/>
          <a:lstStyle/>
          <a:p>
            <a:fld id="{A5686A01-FA10-4E06-92C7-92734750F4C6}" type="slidenum">
              <a:rPr lang="en-US" smtClean="0"/>
              <a:t>10</a:t>
            </a:fld>
            <a:endParaRPr lang="en-US"/>
          </a:p>
        </p:txBody>
      </p:sp>
      <p:sp>
        <p:nvSpPr>
          <p:cNvPr id="4" name="TextBox 3">
            <a:extLst>
              <a:ext uri="{FF2B5EF4-FFF2-40B4-BE49-F238E27FC236}">
                <a16:creationId xmlns:a16="http://schemas.microsoft.com/office/drawing/2014/main" id="{98E7A2F6-0589-433F-B280-222957475DC0}"/>
              </a:ext>
            </a:extLst>
          </p:cNvPr>
          <p:cNvSpPr txBox="1"/>
          <p:nvPr/>
        </p:nvSpPr>
        <p:spPr>
          <a:xfrm>
            <a:off x="0" y="2442258"/>
            <a:ext cx="12095544" cy="3785652"/>
          </a:xfrm>
          <a:prstGeom prst="rect">
            <a:avLst/>
          </a:prstGeom>
          <a:noFill/>
        </p:spPr>
        <p:txBody>
          <a:bodyPr wrap="square" rtlCol="0">
            <a:spAutoFit/>
          </a:bodyPr>
          <a:lstStyle/>
          <a:p>
            <a:pPr marL="514350" indent="-514350" algn="l">
              <a:buFont typeface="+mj-lt"/>
              <a:buAutoNum type="arabicPeriod"/>
            </a:pPr>
            <a:r>
              <a:rPr lang="en-US" sz="3000" dirty="0"/>
              <a:t>In what way can be include statistical methods/knowledge in dynamical models, and can we improve </a:t>
            </a:r>
            <a:r>
              <a:rPr lang="en-US" sz="3000" dirty="0" err="1"/>
              <a:t>subseasonal</a:t>
            </a:r>
            <a:r>
              <a:rPr lang="en-US" sz="3000" dirty="0"/>
              <a:t> dynamical forecasts by combining statistics and dynamics?</a:t>
            </a:r>
          </a:p>
          <a:p>
            <a:pPr marL="514350" indent="-514350" algn="l">
              <a:buFont typeface="+mj-lt"/>
              <a:buAutoNum type="arabicPeriod"/>
            </a:pPr>
            <a:r>
              <a:rPr lang="en-US" sz="3000" dirty="0"/>
              <a:t>Does applying ML techniques in purely classical statistical weather forecasting improve their performance at larger lead times when compared to NWP/dynamical forecasts? If yes, What are the factors that help to improve the predictions? If not, what could be the reasons and how can we improve the predictions?</a:t>
            </a:r>
          </a:p>
        </p:txBody>
      </p:sp>
    </p:spTree>
    <p:extLst>
      <p:ext uri="{BB962C8B-B14F-4D97-AF65-F5344CB8AC3E}">
        <p14:creationId xmlns:p14="http://schemas.microsoft.com/office/powerpoint/2010/main" val="3605400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2387600"/>
          </a:xfrm>
        </p:spPr>
        <p:txBody>
          <a:bodyPr>
            <a:normAutofit/>
          </a:bodyPr>
          <a:lstStyle/>
          <a:p>
            <a:r>
              <a:rPr lang="en-US" dirty="0"/>
              <a:t>Min 105-115: </a:t>
            </a:r>
            <a:br>
              <a:rPr lang="en-US" dirty="0"/>
            </a:br>
            <a:r>
              <a:rPr lang="en-US" dirty="0"/>
              <a:t>Review Moodle Quiz</a:t>
            </a:r>
          </a:p>
        </p:txBody>
      </p:sp>
      <p:sp>
        <p:nvSpPr>
          <p:cNvPr id="3" name="Subtitle 2">
            <a:extLst>
              <a:ext uri="{FF2B5EF4-FFF2-40B4-BE49-F238E27FC236}">
                <a16:creationId xmlns:a16="http://schemas.microsoft.com/office/drawing/2014/main" id="{D51D7A09-0651-4D8A-A4C8-7FD20ADDD466}"/>
              </a:ext>
            </a:extLst>
          </p:cNvPr>
          <p:cNvSpPr>
            <a:spLocks noGrp="1"/>
          </p:cNvSpPr>
          <p:nvPr>
            <p:ph type="subTitle" idx="1"/>
          </p:nvPr>
        </p:nvSpPr>
        <p:spPr>
          <a:xfrm>
            <a:off x="0" y="3602038"/>
            <a:ext cx="12192000" cy="3255962"/>
          </a:xfrm>
        </p:spPr>
        <p:txBody>
          <a:bodyPr>
            <a:normAutofit/>
          </a:bodyPr>
          <a:lstStyle/>
          <a:p>
            <a:r>
              <a:rPr lang="en-US" u="sng" dirty="0"/>
              <a:t>Learning Objectives</a:t>
            </a:r>
            <a:r>
              <a:rPr lang="en-US" dirty="0"/>
              <a:t> (</a:t>
            </a:r>
            <a:r>
              <a:rPr lang="en-US" dirty="0" err="1"/>
              <a:t>Géron</a:t>
            </a:r>
            <a:r>
              <a:rPr lang="en-US" dirty="0"/>
              <a:t> Ch3+4):</a:t>
            </a:r>
          </a:p>
          <a:p>
            <a:pPr marL="457200" indent="-457200">
              <a:buFont typeface="+mj-lt"/>
              <a:buAutoNum type="arabicPeriod"/>
            </a:pPr>
            <a:r>
              <a:rPr lang="en-US" dirty="0"/>
              <a:t>Distinguish classification from regression</a:t>
            </a:r>
          </a:p>
          <a:p>
            <a:pPr marL="457200" indent="-457200">
              <a:buFont typeface="+mj-lt"/>
              <a:buAutoNum type="arabicPeriod"/>
            </a:pPr>
            <a:r>
              <a:rPr lang="en-US" dirty="0"/>
              <a:t>Define a loss/cost function </a:t>
            </a:r>
          </a:p>
          <a:p>
            <a:pPr marL="457200" indent="-457200">
              <a:buFont typeface="+mj-lt"/>
              <a:buAutoNum type="arabicPeriod"/>
            </a:pPr>
            <a:r>
              <a:rPr lang="en-US" dirty="0"/>
              <a:t>Understand how to train a logistic/</a:t>
            </a:r>
            <a:r>
              <a:rPr lang="en-US" dirty="0" err="1"/>
              <a:t>softmax</a:t>
            </a:r>
            <a:r>
              <a:rPr lang="en-US" dirty="0"/>
              <a:t> regression for binary/multiclass classification</a:t>
            </a:r>
          </a:p>
          <a:p>
            <a:pPr marL="457200" indent="-457200">
              <a:buFont typeface="+mj-lt"/>
              <a:buAutoNum type="arabicPeriod"/>
            </a:pPr>
            <a:r>
              <a:rPr lang="en-US" dirty="0"/>
              <a:t>Know how to benchmark a classifier</a:t>
            </a:r>
          </a:p>
          <a:p>
            <a:pPr marL="457200" indent="-457200">
              <a:buFont typeface="+mj-lt"/>
              <a:buAutoNum type="arabicPeriod"/>
            </a:pPr>
            <a:r>
              <a:rPr lang="en-US" dirty="0"/>
              <a:t>Understand how to train a (multiple) linear regression</a:t>
            </a:r>
          </a:p>
          <a:p>
            <a:pPr marL="457200" indent="-457200">
              <a:buFont typeface="+mj-lt"/>
              <a:buAutoNum type="arabicPeriod"/>
            </a:pPr>
            <a:r>
              <a:rPr lang="en-US" dirty="0"/>
              <a:t>Know how to benchmark a regression model</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11</a:t>
            </a:fld>
            <a:endParaRPr lang="en-US"/>
          </a:p>
        </p:txBody>
      </p:sp>
    </p:spTree>
    <p:extLst>
      <p:ext uri="{BB962C8B-B14F-4D97-AF65-F5344CB8AC3E}">
        <p14:creationId xmlns:p14="http://schemas.microsoft.com/office/powerpoint/2010/main" val="2064551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020726"/>
            <a:ext cx="12192000" cy="2408274"/>
          </a:xfrm>
        </p:spPr>
        <p:txBody>
          <a:bodyPr>
            <a:normAutofit fontScale="90000"/>
          </a:bodyPr>
          <a:lstStyle/>
          <a:p>
            <a:br>
              <a:rPr lang="en-US" dirty="0"/>
            </a:br>
            <a:r>
              <a:rPr lang="en-US" dirty="0"/>
              <a:t>Start thinking about your final project</a:t>
            </a:r>
            <a:br>
              <a:rPr lang="en-US" dirty="0"/>
            </a:br>
            <a:r>
              <a:rPr lang="en-US" dirty="0"/>
              <a:t>and book a one-on-one meeting on </a:t>
            </a:r>
            <a:br>
              <a:rPr lang="en-US" dirty="0"/>
            </a:br>
            <a:r>
              <a:rPr lang="en-US" dirty="0"/>
              <a:t>Friday, March 11</a:t>
            </a:r>
            <a:r>
              <a:rPr lang="en-US" baseline="30000" dirty="0"/>
              <a:t>th</a:t>
            </a:r>
            <a:r>
              <a:rPr lang="en-US" dirty="0"/>
              <a:t> in the afternoon</a:t>
            </a:r>
          </a:p>
        </p:txBody>
      </p:sp>
      <p:sp>
        <p:nvSpPr>
          <p:cNvPr id="3" name="Subtitle 2">
            <a:extLst>
              <a:ext uri="{FF2B5EF4-FFF2-40B4-BE49-F238E27FC236}">
                <a16:creationId xmlns:a16="http://schemas.microsoft.com/office/drawing/2014/main" id="{D51D7A09-0651-4D8A-A4C8-7FD20ADDD466}"/>
              </a:ext>
            </a:extLst>
          </p:cNvPr>
          <p:cNvSpPr>
            <a:spLocks noGrp="1"/>
          </p:cNvSpPr>
          <p:nvPr>
            <p:ph type="subTitle" idx="1"/>
          </p:nvPr>
        </p:nvSpPr>
        <p:spPr>
          <a:xfrm>
            <a:off x="0" y="3602038"/>
            <a:ext cx="12192000" cy="3255962"/>
          </a:xfrm>
        </p:spPr>
        <p:txBody>
          <a:bodyPr/>
          <a:lstStyle/>
          <a:p>
            <a:r>
              <a:rPr lang="en-US" dirty="0"/>
              <a:t>The final project’s goal is to answer a well-defined scientific question by applying one of the ML algorithms introduced in class on an environmental dataset of your choice </a:t>
            </a:r>
            <a:br>
              <a:rPr lang="en-US" dirty="0"/>
            </a:br>
            <a:r>
              <a:rPr lang="en-US" dirty="0"/>
              <a:t>(e.g., related to your Masters thesis or your PhD research).</a:t>
            </a:r>
          </a:p>
          <a:p>
            <a:pPr marL="342900" indent="-342900" algn="l">
              <a:buFont typeface="Arial" panose="020B0604020202020204" pitchFamily="34" charset="0"/>
              <a:buChar char="•"/>
            </a:pPr>
            <a:r>
              <a:rPr lang="en-US" dirty="0"/>
              <a:t>Can you think of a large environmental dataset linked to a scientific question you are passionate about?</a:t>
            </a:r>
          </a:p>
          <a:p>
            <a:pPr marL="342900" indent="-342900" algn="l">
              <a:buFont typeface="Arial" panose="020B0604020202020204" pitchFamily="34" charset="0"/>
              <a:buChar char="•"/>
            </a:pPr>
            <a:r>
              <a:rPr lang="en-US" dirty="0"/>
              <a:t>In the affirmative, how could you format the dataset to facilitate its manipulation in Python?</a:t>
            </a:r>
          </a:p>
          <a:p>
            <a:pPr marL="342900" indent="-342900" algn="l">
              <a:buFont typeface="Arial" panose="020B0604020202020204" pitchFamily="34" charset="0"/>
              <a:buChar char="•"/>
            </a:pPr>
            <a:r>
              <a:rPr lang="en-US" dirty="0"/>
              <a:t>In the negative, consider browsing the list of benchmark datasets maintained by </a:t>
            </a:r>
            <a:r>
              <a:rPr lang="en-US" dirty="0" err="1"/>
              <a:t>Pangeo</a:t>
            </a:r>
            <a:r>
              <a:rPr lang="en-US" dirty="0"/>
              <a:t> (</a:t>
            </a:r>
            <a:r>
              <a:rPr lang="en-US" dirty="0">
                <a:hlinkClick r:id="rId3"/>
              </a:rPr>
              <a:t>http://mldata.pangeo.io/index.html</a:t>
            </a:r>
            <a:r>
              <a:rPr lang="en-US" dirty="0"/>
              <a:t>) or browse the class syllabus’ datasets</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12</a:t>
            </a:fld>
            <a:endParaRPr lang="en-US"/>
          </a:p>
        </p:txBody>
      </p:sp>
    </p:spTree>
    <p:extLst>
      <p:ext uri="{BB962C8B-B14F-4D97-AF65-F5344CB8AC3E}">
        <p14:creationId xmlns:p14="http://schemas.microsoft.com/office/powerpoint/2010/main" val="785954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ECE590-B3A8-4953-890A-EFDE3C8ECAB4}"/>
              </a:ext>
            </a:extLst>
          </p:cNvPr>
          <p:cNvSpPr>
            <a:spLocks noGrp="1"/>
          </p:cNvSpPr>
          <p:nvPr>
            <p:ph type="sldNum" sz="quarter" idx="12"/>
          </p:nvPr>
        </p:nvSpPr>
        <p:spPr/>
        <p:txBody>
          <a:bodyPr/>
          <a:lstStyle/>
          <a:p>
            <a:fld id="{A5686A01-FA10-4E06-92C7-92734750F4C6}" type="slidenum">
              <a:rPr lang="en-US" smtClean="0"/>
              <a:t>2</a:t>
            </a:fld>
            <a:endParaRPr lang="en-US"/>
          </a:p>
        </p:txBody>
      </p:sp>
      <p:cxnSp>
        <p:nvCxnSpPr>
          <p:cNvPr id="7" name="Straight Connector 6">
            <a:extLst>
              <a:ext uri="{FF2B5EF4-FFF2-40B4-BE49-F238E27FC236}">
                <a16:creationId xmlns:a16="http://schemas.microsoft.com/office/drawing/2014/main" id="{5636246E-835D-4F66-8D61-2527F18B0DC1}"/>
              </a:ext>
            </a:extLst>
          </p:cNvPr>
          <p:cNvCxnSpPr/>
          <p:nvPr/>
        </p:nvCxnSpPr>
        <p:spPr>
          <a:xfrm flipV="1">
            <a:off x="0" y="2291787"/>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B8FDD21-D923-4B17-8882-B3DE2703D912}"/>
              </a:ext>
            </a:extLst>
          </p:cNvPr>
          <p:cNvCxnSpPr>
            <a:cxnSpLocks/>
          </p:cNvCxnSpPr>
          <p:nvPr/>
        </p:nvCxnSpPr>
        <p:spPr>
          <a:xfrm>
            <a:off x="6096000" y="1030147"/>
            <a:ext cx="0" cy="58278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35C7A6B-0272-4C3D-BB5C-B09F5E5FF3C3}"/>
              </a:ext>
            </a:extLst>
          </p:cNvPr>
          <p:cNvSpPr txBox="1"/>
          <p:nvPr/>
        </p:nvSpPr>
        <p:spPr>
          <a:xfrm>
            <a:off x="1" y="1383968"/>
            <a:ext cx="6095999" cy="553998"/>
          </a:xfrm>
          <a:prstGeom prst="rect">
            <a:avLst/>
          </a:prstGeom>
          <a:noFill/>
        </p:spPr>
        <p:txBody>
          <a:bodyPr wrap="square" rtlCol="0">
            <a:spAutoFit/>
          </a:bodyPr>
          <a:lstStyle/>
          <a:p>
            <a:pPr algn="ctr"/>
            <a:r>
              <a:rPr lang="en-US" sz="3000" dirty="0"/>
              <a:t>Dynamical Forecasting</a:t>
            </a:r>
          </a:p>
        </p:txBody>
      </p:sp>
      <p:sp>
        <p:nvSpPr>
          <p:cNvPr id="15" name="TextBox 14">
            <a:extLst>
              <a:ext uri="{FF2B5EF4-FFF2-40B4-BE49-F238E27FC236}">
                <a16:creationId xmlns:a16="http://schemas.microsoft.com/office/drawing/2014/main" id="{269FDDC7-E4C3-4C56-AEF1-AC38DA488ED8}"/>
              </a:ext>
            </a:extLst>
          </p:cNvPr>
          <p:cNvSpPr txBox="1"/>
          <p:nvPr/>
        </p:nvSpPr>
        <p:spPr>
          <a:xfrm>
            <a:off x="6096000" y="1383968"/>
            <a:ext cx="6095997" cy="553998"/>
          </a:xfrm>
          <a:prstGeom prst="rect">
            <a:avLst/>
          </a:prstGeom>
          <a:noFill/>
        </p:spPr>
        <p:txBody>
          <a:bodyPr wrap="square" rtlCol="0">
            <a:spAutoFit/>
          </a:bodyPr>
          <a:lstStyle/>
          <a:p>
            <a:pPr algn="ctr"/>
            <a:r>
              <a:rPr lang="en-US" sz="3000" dirty="0"/>
              <a:t>Statistical Forecasting</a:t>
            </a:r>
          </a:p>
        </p:txBody>
      </p:sp>
      <p:pic>
        <p:nvPicPr>
          <p:cNvPr id="17" name="Picture 16">
            <a:extLst>
              <a:ext uri="{FF2B5EF4-FFF2-40B4-BE49-F238E27FC236}">
                <a16:creationId xmlns:a16="http://schemas.microsoft.com/office/drawing/2014/main" id="{D46C5B2A-5A1E-4A22-BADD-DE78D1FFA76D}"/>
              </a:ext>
            </a:extLst>
          </p:cNvPr>
          <p:cNvPicPr>
            <a:picLocks noChangeAspect="1"/>
          </p:cNvPicPr>
          <p:nvPr/>
        </p:nvPicPr>
        <p:blipFill>
          <a:blip r:embed="rId3"/>
          <a:stretch>
            <a:fillRect/>
          </a:stretch>
        </p:blipFill>
        <p:spPr>
          <a:xfrm>
            <a:off x="1238490" y="2291788"/>
            <a:ext cx="4857509" cy="2360722"/>
          </a:xfrm>
          <a:prstGeom prst="rect">
            <a:avLst/>
          </a:prstGeom>
        </p:spPr>
      </p:pic>
      <p:pic>
        <p:nvPicPr>
          <p:cNvPr id="19" name="Picture 18">
            <a:extLst>
              <a:ext uri="{FF2B5EF4-FFF2-40B4-BE49-F238E27FC236}">
                <a16:creationId xmlns:a16="http://schemas.microsoft.com/office/drawing/2014/main" id="{132D9493-5613-41D9-9138-CE967F4470FB}"/>
              </a:ext>
            </a:extLst>
          </p:cNvPr>
          <p:cNvPicPr>
            <a:picLocks noChangeAspect="1"/>
          </p:cNvPicPr>
          <p:nvPr/>
        </p:nvPicPr>
        <p:blipFill>
          <a:blip r:embed="rId4"/>
          <a:stretch>
            <a:fillRect/>
          </a:stretch>
        </p:blipFill>
        <p:spPr>
          <a:xfrm>
            <a:off x="3886200" y="4652510"/>
            <a:ext cx="2209800" cy="800100"/>
          </a:xfrm>
          <a:prstGeom prst="rect">
            <a:avLst/>
          </a:prstGeom>
        </p:spPr>
      </p:pic>
      <p:pic>
        <p:nvPicPr>
          <p:cNvPr id="21" name="Picture 20">
            <a:extLst>
              <a:ext uri="{FF2B5EF4-FFF2-40B4-BE49-F238E27FC236}">
                <a16:creationId xmlns:a16="http://schemas.microsoft.com/office/drawing/2014/main" id="{72A0D8B3-2FB7-4A26-B0D1-92E4253A3992}"/>
              </a:ext>
            </a:extLst>
          </p:cNvPr>
          <p:cNvPicPr>
            <a:picLocks noChangeAspect="1"/>
          </p:cNvPicPr>
          <p:nvPr/>
        </p:nvPicPr>
        <p:blipFill>
          <a:blip r:embed="rId5"/>
          <a:stretch>
            <a:fillRect/>
          </a:stretch>
        </p:blipFill>
        <p:spPr>
          <a:xfrm>
            <a:off x="3961454" y="5452610"/>
            <a:ext cx="2134545" cy="464032"/>
          </a:xfrm>
          <a:prstGeom prst="rect">
            <a:avLst/>
          </a:prstGeom>
        </p:spPr>
      </p:pic>
      <p:pic>
        <p:nvPicPr>
          <p:cNvPr id="23" name="Picture 22">
            <a:extLst>
              <a:ext uri="{FF2B5EF4-FFF2-40B4-BE49-F238E27FC236}">
                <a16:creationId xmlns:a16="http://schemas.microsoft.com/office/drawing/2014/main" id="{B83F12A9-82A2-46A9-9A76-F0BF2D829515}"/>
              </a:ext>
            </a:extLst>
          </p:cNvPr>
          <p:cNvPicPr>
            <a:picLocks noChangeAspect="1"/>
          </p:cNvPicPr>
          <p:nvPr/>
        </p:nvPicPr>
        <p:blipFill>
          <a:blip r:embed="rId6"/>
          <a:stretch>
            <a:fillRect/>
          </a:stretch>
        </p:blipFill>
        <p:spPr>
          <a:xfrm>
            <a:off x="0" y="4660800"/>
            <a:ext cx="3961454" cy="2197200"/>
          </a:xfrm>
          <a:prstGeom prst="rect">
            <a:avLst/>
          </a:prstGeom>
        </p:spPr>
      </p:pic>
      <p:sp>
        <p:nvSpPr>
          <p:cNvPr id="24" name="Oval 23">
            <a:extLst>
              <a:ext uri="{FF2B5EF4-FFF2-40B4-BE49-F238E27FC236}">
                <a16:creationId xmlns:a16="http://schemas.microsoft.com/office/drawing/2014/main" id="{C6005067-DEFD-49F0-B3FE-D13142AE2536}"/>
              </a:ext>
            </a:extLst>
          </p:cNvPr>
          <p:cNvSpPr/>
          <p:nvPr/>
        </p:nvSpPr>
        <p:spPr>
          <a:xfrm>
            <a:off x="8125447" y="2438461"/>
            <a:ext cx="2025551" cy="1948344"/>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0C3216D-5CD4-4DA9-AC95-ED3B1EF83574}"/>
              </a:ext>
            </a:extLst>
          </p:cNvPr>
          <p:cNvSpPr txBox="1"/>
          <p:nvPr/>
        </p:nvSpPr>
        <p:spPr>
          <a:xfrm>
            <a:off x="8166421" y="3135634"/>
            <a:ext cx="1943602" cy="553998"/>
          </a:xfrm>
          <a:prstGeom prst="rect">
            <a:avLst/>
          </a:prstGeom>
          <a:noFill/>
        </p:spPr>
        <p:txBody>
          <a:bodyPr wrap="square" rtlCol="0">
            <a:spAutoFit/>
          </a:bodyPr>
          <a:lstStyle/>
          <a:p>
            <a:pPr algn="ctr"/>
            <a:r>
              <a:rPr lang="en-US" sz="3000" dirty="0"/>
              <a:t>Data</a:t>
            </a:r>
          </a:p>
        </p:txBody>
      </p:sp>
      <p:sp>
        <p:nvSpPr>
          <p:cNvPr id="27" name="Oval 26">
            <a:extLst>
              <a:ext uri="{FF2B5EF4-FFF2-40B4-BE49-F238E27FC236}">
                <a16:creationId xmlns:a16="http://schemas.microsoft.com/office/drawing/2014/main" id="{3B623A14-7BBC-4CAE-B62A-08E0BA1C574F}"/>
              </a:ext>
            </a:extLst>
          </p:cNvPr>
          <p:cNvSpPr/>
          <p:nvPr/>
        </p:nvSpPr>
        <p:spPr>
          <a:xfrm>
            <a:off x="6454824" y="4838278"/>
            <a:ext cx="2025551" cy="1948344"/>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6EF7D909-8E14-4601-A3DD-D0EBC639D8EC}"/>
              </a:ext>
            </a:extLst>
          </p:cNvPr>
          <p:cNvSpPr txBox="1"/>
          <p:nvPr/>
        </p:nvSpPr>
        <p:spPr>
          <a:xfrm>
            <a:off x="6495798" y="5535451"/>
            <a:ext cx="1943602" cy="553998"/>
          </a:xfrm>
          <a:prstGeom prst="rect">
            <a:avLst/>
          </a:prstGeom>
          <a:noFill/>
        </p:spPr>
        <p:txBody>
          <a:bodyPr wrap="square" rtlCol="0">
            <a:spAutoFit/>
          </a:bodyPr>
          <a:lstStyle/>
          <a:p>
            <a:pPr algn="ctr"/>
            <a:r>
              <a:rPr lang="en-US" sz="3000" dirty="0"/>
              <a:t>Training</a:t>
            </a:r>
          </a:p>
        </p:txBody>
      </p:sp>
      <p:sp>
        <p:nvSpPr>
          <p:cNvPr id="29" name="Oval 28">
            <a:extLst>
              <a:ext uri="{FF2B5EF4-FFF2-40B4-BE49-F238E27FC236}">
                <a16:creationId xmlns:a16="http://schemas.microsoft.com/office/drawing/2014/main" id="{C6735D2B-3990-4E27-A0BB-22628EC4AD00}"/>
              </a:ext>
            </a:extLst>
          </p:cNvPr>
          <p:cNvSpPr/>
          <p:nvPr/>
        </p:nvSpPr>
        <p:spPr>
          <a:xfrm>
            <a:off x="9982200" y="4838278"/>
            <a:ext cx="2025551" cy="1948344"/>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97D38E6-68AB-4ECB-ABED-CDA956C2E31D}"/>
              </a:ext>
            </a:extLst>
          </p:cNvPr>
          <p:cNvSpPr txBox="1"/>
          <p:nvPr/>
        </p:nvSpPr>
        <p:spPr>
          <a:xfrm>
            <a:off x="10023174" y="5535451"/>
            <a:ext cx="1943602" cy="553998"/>
          </a:xfrm>
          <a:prstGeom prst="rect">
            <a:avLst/>
          </a:prstGeom>
          <a:noFill/>
        </p:spPr>
        <p:txBody>
          <a:bodyPr wrap="square" rtlCol="0">
            <a:spAutoFit/>
          </a:bodyPr>
          <a:lstStyle/>
          <a:p>
            <a:pPr algn="ctr"/>
            <a:r>
              <a:rPr lang="en-US" sz="3000" dirty="0"/>
              <a:t>Prediction</a:t>
            </a:r>
          </a:p>
        </p:txBody>
      </p:sp>
      <p:cxnSp>
        <p:nvCxnSpPr>
          <p:cNvPr id="32" name="Straight Arrow Connector 31">
            <a:extLst>
              <a:ext uri="{FF2B5EF4-FFF2-40B4-BE49-F238E27FC236}">
                <a16:creationId xmlns:a16="http://schemas.microsoft.com/office/drawing/2014/main" id="{A1164CF5-9C59-4978-A77B-99028CF8C0FB}"/>
              </a:ext>
            </a:extLst>
          </p:cNvPr>
          <p:cNvCxnSpPr>
            <a:cxnSpLocks/>
          </p:cNvCxnSpPr>
          <p:nvPr/>
        </p:nvCxnSpPr>
        <p:spPr>
          <a:xfrm flipH="1">
            <a:off x="7919928" y="4180511"/>
            <a:ext cx="560447" cy="78502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0D14361-7305-4A81-A660-AA3BFC0BD59C}"/>
              </a:ext>
            </a:extLst>
          </p:cNvPr>
          <p:cNvSpPr txBox="1"/>
          <p:nvPr/>
        </p:nvSpPr>
        <p:spPr>
          <a:xfrm>
            <a:off x="7289544" y="4019027"/>
            <a:ext cx="1190829" cy="553998"/>
          </a:xfrm>
          <a:prstGeom prst="rect">
            <a:avLst/>
          </a:prstGeom>
          <a:noFill/>
        </p:spPr>
        <p:txBody>
          <a:bodyPr wrap="square" rtlCol="0">
            <a:spAutoFit/>
          </a:bodyPr>
          <a:lstStyle/>
          <a:p>
            <a:pPr algn="ctr"/>
            <a:r>
              <a:rPr lang="en-US" sz="3000" dirty="0"/>
              <a:t>Past</a:t>
            </a:r>
          </a:p>
        </p:txBody>
      </p:sp>
      <p:cxnSp>
        <p:nvCxnSpPr>
          <p:cNvPr id="36" name="Straight Arrow Connector 35">
            <a:extLst>
              <a:ext uri="{FF2B5EF4-FFF2-40B4-BE49-F238E27FC236}">
                <a16:creationId xmlns:a16="http://schemas.microsoft.com/office/drawing/2014/main" id="{50BDBA7E-014C-4183-AAD0-9739343C2047}"/>
              </a:ext>
            </a:extLst>
          </p:cNvPr>
          <p:cNvCxnSpPr>
            <a:cxnSpLocks/>
            <a:stCxn id="24" idx="5"/>
          </p:cNvCxnSpPr>
          <p:nvPr/>
        </p:nvCxnSpPr>
        <p:spPr>
          <a:xfrm>
            <a:off x="9854363" y="4101477"/>
            <a:ext cx="805921" cy="86406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E14B842-B2FF-46F1-912A-16AE69EECD78}"/>
              </a:ext>
            </a:extLst>
          </p:cNvPr>
          <p:cNvSpPr txBox="1"/>
          <p:nvPr/>
        </p:nvSpPr>
        <p:spPr>
          <a:xfrm>
            <a:off x="9991833" y="3944073"/>
            <a:ext cx="1660990" cy="553998"/>
          </a:xfrm>
          <a:prstGeom prst="rect">
            <a:avLst/>
          </a:prstGeom>
          <a:noFill/>
        </p:spPr>
        <p:txBody>
          <a:bodyPr wrap="square" rtlCol="0">
            <a:spAutoFit/>
          </a:bodyPr>
          <a:lstStyle/>
          <a:p>
            <a:pPr algn="ctr"/>
            <a:r>
              <a:rPr lang="en-US" sz="3000" dirty="0"/>
              <a:t>Present</a:t>
            </a:r>
          </a:p>
        </p:txBody>
      </p:sp>
    </p:spTree>
    <p:extLst>
      <p:ext uri="{BB962C8B-B14F-4D97-AF65-F5344CB8AC3E}">
        <p14:creationId xmlns:p14="http://schemas.microsoft.com/office/powerpoint/2010/main" val="4104413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par>
                                <p:cTn id="29" presetID="10" presetClass="entr" presetSubtype="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4" grpId="0" animBg="1"/>
      <p:bldP spid="25" grpId="0"/>
      <p:bldP spid="27" grpId="0" animBg="1"/>
      <p:bldP spid="28" grpId="0"/>
      <p:bldP spid="29" grpId="0" animBg="1"/>
      <p:bldP spid="30" grpId="0"/>
      <p:bldP spid="35" grpId="0"/>
      <p:bldP spid="3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B56D580-9A26-4D2F-A48B-1F47B80F8309}"/>
              </a:ext>
            </a:extLst>
          </p:cNvPr>
          <p:cNvSpPr>
            <a:spLocks noGrp="1"/>
          </p:cNvSpPr>
          <p:nvPr>
            <p:ph type="sldNum" sz="quarter" idx="12"/>
          </p:nvPr>
        </p:nvSpPr>
        <p:spPr/>
        <p:txBody>
          <a:bodyPr/>
          <a:lstStyle/>
          <a:p>
            <a:fld id="{A5686A01-FA10-4E06-92C7-92734750F4C6}" type="slidenum">
              <a:rPr lang="en-US" smtClean="0"/>
              <a:t>3</a:t>
            </a:fld>
            <a:endParaRPr lang="en-US"/>
          </a:p>
        </p:txBody>
      </p:sp>
      <p:pic>
        <p:nvPicPr>
          <p:cNvPr id="6" name="Picture 5">
            <a:extLst>
              <a:ext uri="{FF2B5EF4-FFF2-40B4-BE49-F238E27FC236}">
                <a16:creationId xmlns:a16="http://schemas.microsoft.com/office/drawing/2014/main" id="{9FC65DF4-9355-4889-84D6-85E18B21428E}"/>
              </a:ext>
            </a:extLst>
          </p:cNvPr>
          <p:cNvPicPr>
            <a:picLocks noChangeAspect="1"/>
          </p:cNvPicPr>
          <p:nvPr/>
        </p:nvPicPr>
        <p:blipFill>
          <a:blip r:embed="rId2"/>
          <a:stretch>
            <a:fillRect/>
          </a:stretch>
        </p:blipFill>
        <p:spPr>
          <a:xfrm>
            <a:off x="0" y="1038397"/>
            <a:ext cx="7626579" cy="5819603"/>
          </a:xfrm>
          <a:prstGeom prst="rect">
            <a:avLst/>
          </a:prstGeom>
        </p:spPr>
      </p:pic>
      <p:sp>
        <p:nvSpPr>
          <p:cNvPr id="7" name="TextBox 6">
            <a:extLst>
              <a:ext uri="{FF2B5EF4-FFF2-40B4-BE49-F238E27FC236}">
                <a16:creationId xmlns:a16="http://schemas.microsoft.com/office/drawing/2014/main" id="{410548F0-F135-4AFA-932A-6B0D67FAD9FD}"/>
              </a:ext>
            </a:extLst>
          </p:cNvPr>
          <p:cNvSpPr txBox="1"/>
          <p:nvPr/>
        </p:nvSpPr>
        <p:spPr>
          <a:xfrm>
            <a:off x="7626579" y="1669439"/>
            <a:ext cx="4541134" cy="1015663"/>
          </a:xfrm>
          <a:prstGeom prst="rect">
            <a:avLst/>
          </a:prstGeom>
          <a:noFill/>
        </p:spPr>
        <p:txBody>
          <a:bodyPr wrap="square" rtlCol="0">
            <a:spAutoFit/>
          </a:bodyPr>
          <a:lstStyle/>
          <a:p>
            <a:pPr algn="ctr"/>
            <a:r>
              <a:rPr lang="en-US" sz="3000" dirty="0"/>
              <a:t>Model Output Statistics</a:t>
            </a:r>
          </a:p>
          <a:p>
            <a:pPr algn="ctr"/>
            <a:r>
              <a:rPr lang="en-US" sz="3000" dirty="0"/>
              <a:t>(MOS)</a:t>
            </a:r>
          </a:p>
        </p:txBody>
      </p:sp>
      <p:sp>
        <p:nvSpPr>
          <p:cNvPr id="8" name="Rectangle 7">
            <a:extLst>
              <a:ext uri="{FF2B5EF4-FFF2-40B4-BE49-F238E27FC236}">
                <a16:creationId xmlns:a16="http://schemas.microsoft.com/office/drawing/2014/main" id="{D455F2DE-4427-4B7D-B0F2-B46FB6B52A04}"/>
              </a:ext>
            </a:extLst>
          </p:cNvPr>
          <p:cNvSpPr/>
          <p:nvPr/>
        </p:nvSpPr>
        <p:spPr>
          <a:xfrm>
            <a:off x="7294022" y="6488668"/>
            <a:ext cx="4897978"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lang="en-US" i="1" kern="0" dirty="0"/>
              <a:t>DWD</a:t>
            </a:r>
            <a:endParaRPr kumimoji="0" lang="en-US" sz="1800" b="0" i="1" u="none" strike="noStrike" kern="0" cap="none" spc="0" normalizeH="0" baseline="0" noProof="0" dirty="0">
              <a:ln>
                <a:noFill/>
              </a:ln>
              <a:effectLst/>
              <a:uLnTx/>
              <a:uFillTx/>
            </a:endParaRPr>
          </a:p>
        </p:txBody>
      </p:sp>
      <p:pic>
        <p:nvPicPr>
          <p:cNvPr id="9" name="Picture 8" descr="Icon&#10;&#10;Description automatically generated">
            <a:extLst>
              <a:ext uri="{FF2B5EF4-FFF2-40B4-BE49-F238E27FC236}">
                <a16:creationId xmlns:a16="http://schemas.microsoft.com/office/drawing/2014/main" id="{BC01C8FF-40B2-4395-B067-BC2C7F1364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1356" y="3492886"/>
            <a:ext cx="1222834" cy="1222834"/>
          </a:xfrm>
          <a:prstGeom prst="rect">
            <a:avLst/>
          </a:prstGeom>
        </p:spPr>
      </p:pic>
      <p:sp>
        <p:nvSpPr>
          <p:cNvPr id="10" name="TextBox 9">
            <a:extLst>
              <a:ext uri="{FF2B5EF4-FFF2-40B4-BE49-F238E27FC236}">
                <a16:creationId xmlns:a16="http://schemas.microsoft.com/office/drawing/2014/main" id="{D4EAF009-2CAF-4DE4-9B05-0664D7DA41DE}"/>
              </a:ext>
            </a:extLst>
          </p:cNvPr>
          <p:cNvSpPr txBox="1"/>
          <p:nvPr/>
        </p:nvSpPr>
        <p:spPr>
          <a:xfrm>
            <a:off x="8518967" y="3429000"/>
            <a:ext cx="3673033" cy="2862322"/>
          </a:xfrm>
          <a:prstGeom prst="rect">
            <a:avLst/>
          </a:prstGeom>
          <a:noFill/>
        </p:spPr>
        <p:txBody>
          <a:bodyPr wrap="square" rtlCol="0">
            <a:spAutoFit/>
          </a:bodyPr>
          <a:lstStyle/>
          <a:p>
            <a:pPr algn="l"/>
            <a:r>
              <a:rPr lang="en-US" sz="3000" dirty="0"/>
              <a:t>MOS is machine learning applied to:</a:t>
            </a:r>
          </a:p>
          <a:p>
            <a:pPr marL="457200" indent="-457200" algn="l">
              <a:buFont typeface="Arial" panose="020B0604020202020204" pitchFamily="34" charset="0"/>
              <a:buChar char="•"/>
            </a:pPr>
            <a:r>
              <a:rPr lang="en-US" sz="3000" dirty="0"/>
              <a:t>Past observations</a:t>
            </a:r>
          </a:p>
          <a:p>
            <a:pPr marL="457200" indent="-457200" algn="l">
              <a:buFont typeface="Arial" panose="020B0604020202020204" pitchFamily="34" charset="0"/>
              <a:buChar char="•"/>
            </a:pPr>
            <a:r>
              <a:rPr lang="en-US" sz="3000" dirty="0"/>
              <a:t>Past forecasts</a:t>
            </a:r>
          </a:p>
          <a:p>
            <a:pPr algn="l"/>
            <a:r>
              <a:rPr lang="en-US" sz="3000" dirty="0"/>
              <a:t>To statistically correct future forecasts</a:t>
            </a:r>
          </a:p>
        </p:txBody>
      </p:sp>
    </p:spTree>
    <p:extLst>
      <p:ext uri="{BB962C8B-B14F-4D97-AF65-F5344CB8AC3E}">
        <p14:creationId xmlns:p14="http://schemas.microsoft.com/office/powerpoint/2010/main" val="3240813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4F9D0E-A252-4295-98A9-65A2E4A24E64}"/>
              </a:ext>
            </a:extLst>
          </p:cNvPr>
          <p:cNvSpPr>
            <a:spLocks noGrp="1"/>
          </p:cNvSpPr>
          <p:nvPr>
            <p:ph type="sldNum" sz="quarter" idx="12"/>
          </p:nvPr>
        </p:nvSpPr>
        <p:spPr/>
        <p:txBody>
          <a:bodyPr/>
          <a:lstStyle/>
          <a:p>
            <a:fld id="{A5686A01-FA10-4E06-92C7-92734750F4C6}" type="slidenum">
              <a:rPr lang="en-US" smtClean="0"/>
              <a:t>4</a:t>
            </a:fld>
            <a:endParaRPr lang="en-US"/>
          </a:p>
        </p:txBody>
      </p:sp>
      <p:sp>
        <p:nvSpPr>
          <p:cNvPr id="7" name="TextBox 6">
            <a:extLst>
              <a:ext uri="{FF2B5EF4-FFF2-40B4-BE49-F238E27FC236}">
                <a16:creationId xmlns:a16="http://schemas.microsoft.com/office/drawing/2014/main" id="{5DF151FF-21FE-4A3B-B897-6CD5A70EE723}"/>
              </a:ext>
            </a:extLst>
          </p:cNvPr>
          <p:cNvSpPr txBox="1"/>
          <p:nvPr/>
        </p:nvSpPr>
        <p:spPr>
          <a:xfrm>
            <a:off x="-15433" y="1077174"/>
            <a:ext cx="7677873" cy="1477328"/>
          </a:xfrm>
          <a:prstGeom prst="rect">
            <a:avLst/>
          </a:prstGeom>
          <a:noFill/>
        </p:spPr>
        <p:txBody>
          <a:bodyPr wrap="square">
            <a:spAutoFit/>
          </a:bodyPr>
          <a:lstStyle/>
          <a:p>
            <a:pPr algn="ctr"/>
            <a:r>
              <a:rPr lang="en-US" dirty="0"/>
              <a:t>MOS (Model Output Statistics) is a statistical postprocessing method that helps correct the systematic errors of the raw dynamical forecast outputs. The MOS approach modifies the classical statistical </a:t>
            </a:r>
            <a:r>
              <a:rPr lang="en-US" dirty="0" err="1"/>
              <a:t>forecastings</a:t>
            </a:r>
            <a:r>
              <a:rPr lang="en-US" dirty="0"/>
              <a:t> (large multiple regression equations) by considering dynamical forecasts available at the time the forecast must be issued, related to the future time being forecast.</a:t>
            </a:r>
          </a:p>
        </p:txBody>
      </p:sp>
      <p:sp>
        <p:nvSpPr>
          <p:cNvPr id="11" name="TextBox 10">
            <a:extLst>
              <a:ext uri="{FF2B5EF4-FFF2-40B4-BE49-F238E27FC236}">
                <a16:creationId xmlns:a16="http://schemas.microsoft.com/office/drawing/2014/main" id="{EB3C2818-36A5-41CE-8D79-4E6EA558438B}"/>
              </a:ext>
            </a:extLst>
          </p:cNvPr>
          <p:cNvSpPr txBox="1"/>
          <p:nvPr/>
        </p:nvSpPr>
        <p:spPr>
          <a:xfrm>
            <a:off x="8218025" y="4539762"/>
            <a:ext cx="3973975" cy="2308324"/>
          </a:xfrm>
          <a:prstGeom prst="rect">
            <a:avLst/>
          </a:prstGeom>
          <a:noFill/>
        </p:spPr>
        <p:txBody>
          <a:bodyPr wrap="square">
            <a:spAutoFit/>
          </a:bodyPr>
          <a:lstStyle/>
          <a:p>
            <a:pPr algn="ctr"/>
            <a:r>
              <a:rPr lang="en-US" dirty="0"/>
              <a:t>MOS: The statistical relationships between deterministic forecast outputs and observations</a:t>
            </a:r>
          </a:p>
          <a:p>
            <a:pPr algn="ctr"/>
            <a:r>
              <a:rPr lang="en-US" dirty="0"/>
              <a:t>We can use MOS to figure out the systematic biases of a particular weather model. Then we should presumably get more accurate predictions by removing this bias.</a:t>
            </a:r>
          </a:p>
        </p:txBody>
      </p:sp>
      <p:sp>
        <p:nvSpPr>
          <p:cNvPr id="15" name="TextBox 14">
            <a:extLst>
              <a:ext uri="{FF2B5EF4-FFF2-40B4-BE49-F238E27FC236}">
                <a16:creationId xmlns:a16="http://schemas.microsoft.com/office/drawing/2014/main" id="{818CF86A-7F9E-46EE-9DA2-9442D3E113AD}"/>
              </a:ext>
            </a:extLst>
          </p:cNvPr>
          <p:cNvSpPr txBox="1"/>
          <p:nvPr/>
        </p:nvSpPr>
        <p:spPr>
          <a:xfrm>
            <a:off x="8090704" y="1164076"/>
            <a:ext cx="4101296" cy="2308324"/>
          </a:xfrm>
          <a:prstGeom prst="rect">
            <a:avLst/>
          </a:prstGeom>
          <a:noFill/>
        </p:spPr>
        <p:txBody>
          <a:bodyPr wrap="square">
            <a:spAutoFit/>
          </a:bodyPr>
          <a:lstStyle/>
          <a:p>
            <a:pPr algn="ctr"/>
            <a:r>
              <a:rPr lang="en-US" dirty="0"/>
              <a:t>MOS extends classical statistical forecasting by including dynamical forecasts available at the time the forecast must be issued, but which apply </a:t>
            </a:r>
            <a:r>
              <a:rPr lang="en-US" dirty="0" err="1"/>
              <a:t>yo</a:t>
            </a:r>
            <a:r>
              <a:rPr lang="en-US" dirty="0"/>
              <a:t> the future time being forecast. The influences of dynamical models can be included directly in the regression equations.</a:t>
            </a:r>
          </a:p>
        </p:txBody>
      </p:sp>
      <p:pic>
        <p:nvPicPr>
          <p:cNvPr id="17" name="Picture 16">
            <a:extLst>
              <a:ext uri="{FF2B5EF4-FFF2-40B4-BE49-F238E27FC236}">
                <a16:creationId xmlns:a16="http://schemas.microsoft.com/office/drawing/2014/main" id="{1779CC32-B1B2-4B04-A4F8-7589C6D8EEC4}"/>
              </a:ext>
            </a:extLst>
          </p:cNvPr>
          <p:cNvPicPr>
            <a:picLocks noChangeAspect="1"/>
          </p:cNvPicPr>
          <p:nvPr/>
        </p:nvPicPr>
        <p:blipFill>
          <a:blip r:embed="rId2"/>
          <a:stretch>
            <a:fillRect/>
          </a:stretch>
        </p:blipFill>
        <p:spPr>
          <a:xfrm>
            <a:off x="-15434" y="2671051"/>
            <a:ext cx="7805195" cy="4177035"/>
          </a:xfrm>
          <a:prstGeom prst="rect">
            <a:avLst/>
          </a:prstGeom>
        </p:spPr>
      </p:pic>
    </p:spTree>
    <p:extLst>
      <p:ext uri="{BB962C8B-B14F-4D97-AF65-F5344CB8AC3E}">
        <p14:creationId xmlns:p14="http://schemas.microsoft.com/office/powerpoint/2010/main" val="2969967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F469523-531C-4216-AA02-05AD55842514}"/>
              </a:ext>
            </a:extLst>
          </p:cNvPr>
          <p:cNvSpPr>
            <a:spLocks noGrp="1"/>
          </p:cNvSpPr>
          <p:nvPr>
            <p:ph type="sldNum" sz="quarter" idx="12"/>
          </p:nvPr>
        </p:nvSpPr>
        <p:spPr/>
        <p:txBody>
          <a:bodyPr/>
          <a:lstStyle/>
          <a:p>
            <a:fld id="{A5686A01-FA10-4E06-92C7-92734750F4C6}" type="slidenum">
              <a:rPr lang="en-US" smtClean="0"/>
              <a:t>5</a:t>
            </a:fld>
            <a:endParaRPr lang="en-US"/>
          </a:p>
        </p:txBody>
      </p:sp>
      <p:cxnSp>
        <p:nvCxnSpPr>
          <p:cNvPr id="4" name="Straight Connector 3">
            <a:extLst>
              <a:ext uri="{FF2B5EF4-FFF2-40B4-BE49-F238E27FC236}">
                <a16:creationId xmlns:a16="http://schemas.microsoft.com/office/drawing/2014/main" id="{56C592B8-15B6-44C6-AC0F-8300C1443A55}"/>
              </a:ext>
            </a:extLst>
          </p:cNvPr>
          <p:cNvCxnSpPr/>
          <p:nvPr/>
        </p:nvCxnSpPr>
        <p:spPr>
          <a:xfrm flipV="1">
            <a:off x="0" y="2291787"/>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694DFDF-BA89-43FE-A4AA-2A4FB7221E7C}"/>
              </a:ext>
            </a:extLst>
          </p:cNvPr>
          <p:cNvCxnSpPr>
            <a:cxnSpLocks/>
          </p:cNvCxnSpPr>
          <p:nvPr/>
        </p:nvCxnSpPr>
        <p:spPr>
          <a:xfrm>
            <a:off x="6096000" y="1030147"/>
            <a:ext cx="0" cy="58278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2A29B73-D52C-4B3F-8C3B-A5EF43638981}"/>
              </a:ext>
            </a:extLst>
          </p:cNvPr>
          <p:cNvPicPr>
            <a:picLocks noChangeAspect="1"/>
          </p:cNvPicPr>
          <p:nvPr/>
        </p:nvPicPr>
        <p:blipFill>
          <a:blip r:embed="rId2"/>
          <a:stretch>
            <a:fillRect/>
          </a:stretch>
        </p:blipFill>
        <p:spPr>
          <a:xfrm>
            <a:off x="0" y="2169433"/>
            <a:ext cx="6096000" cy="4688567"/>
          </a:xfrm>
          <a:prstGeom prst="rect">
            <a:avLst/>
          </a:prstGeom>
        </p:spPr>
      </p:pic>
      <p:sp>
        <p:nvSpPr>
          <p:cNvPr id="8" name="TextBox 7">
            <a:extLst>
              <a:ext uri="{FF2B5EF4-FFF2-40B4-BE49-F238E27FC236}">
                <a16:creationId xmlns:a16="http://schemas.microsoft.com/office/drawing/2014/main" id="{F7EE84D6-2BB6-4B25-8C47-AE248F994D38}"/>
              </a:ext>
            </a:extLst>
          </p:cNvPr>
          <p:cNvSpPr txBox="1"/>
          <p:nvPr/>
        </p:nvSpPr>
        <p:spPr>
          <a:xfrm>
            <a:off x="0" y="1296365"/>
            <a:ext cx="6095999" cy="553998"/>
          </a:xfrm>
          <a:prstGeom prst="rect">
            <a:avLst/>
          </a:prstGeom>
          <a:noFill/>
        </p:spPr>
        <p:txBody>
          <a:bodyPr wrap="square" rtlCol="0">
            <a:spAutoFit/>
          </a:bodyPr>
          <a:lstStyle/>
          <a:p>
            <a:pPr algn="ctr"/>
            <a:r>
              <a:rPr lang="en-US" sz="3000" dirty="0"/>
              <a:t>Forward Selection</a:t>
            </a:r>
          </a:p>
        </p:txBody>
      </p:sp>
      <p:sp>
        <p:nvSpPr>
          <p:cNvPr id="9" name="TextBox 8">
            <a:extLst>
              <a:ext uri="{FF2B5EF4-FFF2-40B4-BE49-F238E27FC236}">
                <a16:creationId xmlns:a16="http://schemas.microsoft.com/office/drawing/2014/main" id="{6262DAA5-E7CB-4D28-A19C-ED6D3522C334}"/>
              </a:ext>
            </a:extLst>
          </p:cNvPr>
          <p:cNvSpPr txBox="1"/>
          <p:nvPr/>
        </p:nvSpPr>
        <p:spPr>
          <a:xfrm>
            <a:off x="6095999" y="1323516"/>
            <a:ext cx="6095998" cy="553998"/>
          </a:xfrm>
          <a:prstGeom prst="rect">
            <a:avLst/>
          </a:prstGeom>
          <a:noFill/>
        </p:spPr>
        <p:txBody>
          <a:bodyPr wrap="square" rtlCol="0">
            <a:spAutoFit/>
          </a:bodyPr>
          <a:lstStyle/>
          <a:p>
            <a:pPr algn="ctr"/>
            <a:r>
              <a:rPr lang="en-US" sz="3000" dirty="0"/>
              <a:t>Backwards Elimination</a:t>
            </a:r>
          </a:p>
        </p:txBody>
      </p:sp>
      <p:sp>
        <p:nvSpPr>
          <p:cNvPr id="10" name="TextBox 9">
            <a:extLst>
              <a:ext uri="{FF2B5EF4-FFF2-40B4-BE49-F238E27FC236}">
                <a16:creationId xmlns:a16="http://schemas.microsoft.com/office/drawing/2014/main" id="{7E3FC659-9A14-4C41-B9BF-DB07CC7BA91F}"/>
              </a:ext>
            </a:extLst>
          </p:cNvPr>
          <p:cNvSpPr txBox="1"/>
          <p:nvPr/>
        </p:nvSpPr>
        <p:spPr>
          <a:xfrm>
            <a:off x="6095999" y="2291787"/>
            <a:ext cx="6096001" cy="2400657"/>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Starts by fitting with all inputs</a:t>
            </a:r>
          </a:p>
          <a:p>
            <a:pPr marL="457200" indent="-457200" algn="l">
              <a:buFont typeface="Arial" panose="020B0604020202020204" pitchFamily="34" charset="0"/>
              <a:buChar char="•"/>
            </a:pPr>
            <a:r>
              <a:rPr lang="en-US" sz="3000" dirty="0"/>
              <a:t>Eliminate the least important input</a:t>
            </a:r>
            <a:br>
              <a:rPr lang="en-US" sz="3000" dirty="0"/>
            </a:br>
            <a:r>
              <a:rPr lang="en-US" sz="3000" dirty="0"/>
              <a:t>(e.g., based on its weight)</a:t>
            </a:r>
          </a:p>
          <a:p>
            <a:pPr marL="457200" indent="-457200" algn="l">
              <a:buFont typeface="Arial" panose="020B0604020202020204" pitchFamily="34" charset="0"/>
              <a:buChar char="•"/>
            </a:pPr>
            <a:r>
              <a:rPr lang="en-US" sz="3000" dirty="0"/>
              <a:t>Fit with all inputs minus eliminated</a:t>
            </a:r>
          </a:p>
          <a:p>
            <a:pPr marL="457200" indent="-457200" algn="l">
              <a:buFont typeface="Arial" panose="020B0604020202020204" pitchFamily="34" charset="0"/>
              <a:buChar char="•"/>
            </a:pPr>
            <a:r>
              <a:rPr lang="en-US" sz="3000" dirty="0"/>
              <a:t>Repeat</a:t>
            </a:r>
          </a:p>
        </p:txBody>
      </p:sp>
      <p:sp>
        <p:nvSpPr>
          <p:cNvPr id="11" name="TextBox 10">
            <a:extLst>
              <a:ext uri="{FF2B5EF4-FFF2-40B4-BE49-F238E27FC236}">
                <a16:creationId xmlns:a16="http://schemas.microsoft.com/office/drawing/2014/main" id="{C6D63C19-2961-49D0-937E-855C5641111E}"/>
              </a:ext>
            </a:extLst>
          </p:cNvPr>
          <p:cNvSpPr txBox="1"/>
          <p:nvPr/>
        </p:nvSpPr>
        <p:spPr>
          <a:xfrm>
            <a:off x="6095999" y="5394248"/>
            <a:ext cx="6096001" cy="1477328"/>
          </a:xfrm>
          <a:prstGeom prst="rect">
            <a:avLst/>
          </a:prstGeom>
          <a:noFill/>
        </p:spPr>
        <p:txBody>
          <a:bodyPr wrap="square" rtlCol="0">
            <a:spAutoFit/>
          </a:bodyPr>
          <a:lstStyle/>
          <a:p>
            <a:pPr algn="l"/>
            <a:r>
              <a:rPr lang="en-US" sz="3000" dirty="0"/>
              <a:t>In both cases, this can be done using</a:t>
            </a:r>
          </a:p>
          <a:p>
            <a:pPr algn="l"/>
            <a:r>
              <a:rPr lang="en-US" sz="3000" b="1" dirty="0"/>
              <a:t>Sequential Feature Selector</a:t>
            </a:r>
            <a:br>
              <a:rPr lang="en-US" sz="3000" dirty="0"/>
            </a:br>
            <a:r>
              <a:rPr lang="en-US" sz="3000" dirty="0"/>
              <a:t>in scikit-learn</a:t>
            </a:r>
          </a:p>
        </p:txBody>
      </p:sp>
    </p:spTree>
    <p:extLst>
      <p:ext uri="{BB962C8B-B14F-4D97-AF65-F5344CB8AC3E}">
        <p14:creationId xmlns:p14="http://schemas.microsoft.com/office/powerpoint/2010/main" val="4163698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EC716-975B-4BF1-ACB0-DC1229DEADB2}"/>
              </a:ext>
            </a:extLst>
          </p:cNvPr>
          <p:cNvSpPr>
            <a:spLocks noGrp="1"/>
          </p:cNvSpPr>
          <p:nvPr>
            <p:ph type="title"/>
          </p:nvPr>
        </p:nvSpPr>
        <p:spPr>
          <a:xfrm>
            <a:off x="-2" y="1042633"/>
            <a:ext cx="12192000" cy="1156558"/>
          </a:xfrm>
        </p:spPr>
        <p:txBody>
          <a:bodyPr/>
          <a:lstStyle/>
          <a:p>
            <a:r>
              <a:rPr lang="en-US" dirty="0"/>
              <a:t>Alternative methods to select inputs/predictors</a:t>
            </a:r>
          </a:p>
        </p:txBody>
      </p:sp>
      <p:sp>
        <p:nvSpPr>
          <p:cNvPr id="3" name="Slide Number Placeholder 2">
            <a:extLst>
              <a:ext uri="{FF2B5EF4-FFF2-40B4-BE49-F238E27FC236}">
                <a16:creationId xmlns:a16="http://schemas.microsoft.com/office/drawing/2014/main" id="{9FD3E50C-605F-4401-8F11-2F0F92A90490}"/>
              </a:ext>
            </a:extLst>
          </p:cNvPr>
          <p:cNvSpPr>
            <a:spLocks noGrp="1"/>
          </p:cNvSpPr>
          <p:nvPr>
            <p:ph type="sldNum" sz="quarter" idx="12"/>
          </p:nvPr>
        </p:nvSpPr>
        <p:spPr/>
        <p:txBody>
          <a:bodyPr/>
          <a:lstStyle/>
          <a:p>
            <a:fld id="{A5686A01-FA10-4E06-92C7-92734750F4C6}" type="slidenum">
              <a:rPr lang="en-US" smtClean="0"/>
              <a:t>6</a:t>
            </a:fld>
            <a:endParaRPr lang="en-US"/>
          </a:p>
        </p:txBody>
      </p:sp>
      <p:sp>
        <p:nvSpPr>
          <p:cNvPr id="4" name="TextBox 3">
            <a:extLst>
              <a:ext uri="{FF2B5EF4-FFF2-40B4-BE49-F238E27FC236}">
                <a16:creationId xmlns:a16="http://schemas.microsoft.com/office/drawing/2014/main" id="{950F3A31-47CF-47E2-94BA-7B36F9FB88EB}"/>
              </a:ext>
            </a:extLst>
          </p:cNvPr>
          <p:cNvSpPr txBox="1"/>
          <p:nvPr/>
        </p:nvSpPr>
        <p:spPr>
          <a:xfrm>
            <a:off x="0" y="2199191"/>
            <a:ext cx="12192000" cy="1015663"/>
          </a:xfrm>
          <a:prstGeom prst="rect">
            <a:avLst/>
          </a:prstGeom>
          <a:noFill/>
        </p:spPr>
        <p:txBody>
          <a:bodyPr wrap="square" rtlCol="0">
            <a:spAutoFit/>
          </a:bodyPr>
          <a:lstStyle/>
          <a:p>
            <a:pPr marL="457200" indent="-457200" algn="l">
              <a:buFont typeface="Arial" panose="020B0604020202020204" pitchFamily="34" charset="0"/>
              <a:buChar char="•"/>
            </a:pPr>
            <a:r>
              <a:rPr lang="en-US" sz="3000" b="1" dirty="0"/>
              <a:t>Domain knowledge:</a:t>
            </a:r>
            <a:r>
              <a:rPr lang="en-US" sz="3000" dirty="0"/>
              <a:t> You may already know which inputs are most informative, and which inputs are redundant.</a:t>
            </a:r>
          </a:p>
        </p:txBody>
      </p:sp>
      <p:sp>
        <p:nvSpPr>
          <p:cNvPr id="8" name="TextBox 7">
            <a:extLst>
              <a:ext uri="{FF2B5EF4-FFF2-40B4-BE49-F238E27FC236}">
                <a16:creationId xmlns:a16="http://schemas.microsoft.com/office/drawing/2014/main" id="{D47CE9CA-ED56-47C0-ABE6-852F7691F2AC}"/>
              </a:ext>
            </a:extLst>
          </p:cNvPr>
          <p:cNvSpPr txBox="1"/>
          <p:nvPr/>
        </p:nvSpPr>
        <p:spPr>
          <a:xfrm>
            <a:off x="-2" y="3995678"/>
            <a:ext cx="6163518" cy="2862322"/>
          </a:xfrm>
          <a:prstGeom prst="rect">
            <a:avLst/>
          </a:prstGeom>
          <a:noFill/>
        </p:spPr>
        <p:txBody>
          <a:bodyPr wrap="square">
            <a:spAutoFit/>
          </a:bodyPr>
          <a:lstStyle/>
          <a:p>
            <a:pPr algn="ctr"/>
            <a:r>
              <a:rPr lang="en-US" dirty="0"/>
              <a:t>As an example, for the case of land-use regression (which aims to predict the concentration of certain pollutants, like NOx), it is known or expected that variables such as emission by factories (if exist in the study area), traffic data, vegetation, population, and meteorological variables such as wind speed, precipitation, and temperature have an impact on the concentration of the pollutant under study. However, as an example, the price of a certain stock, or the number of patients in hospitals (which may be impacted by the pollutant concentration, and will not affect it) do not seem to be suitable predictors.</a:t>
            </a:r>
          </a:p>
        </p:txBody>
      </p:sp>
      <p:sp>
        <p:nvSpPr>
          <p:cNvPr id="12" name="TextBox 11">
            <a:extLst>
              <a:ext uri="{FF2B5EF4-FFF2-40B4-BE49-F238E27FC236}">
                <a16:creationId xmlns:a16="http://schemas.microsoft.com/office/drawing/2014/main" id="{45FBC6CE-429B-4D7C-9F54-714FBE3E1157}"/>
              </a:ext>
            </a:extLst>
          </p:cNvPr>
          <p:cNvSpPr txBox="1"/>
          <p:nvPr/>
        </p:nvSpPr>
        <p:spPr>
          <a:xfrm>
            <a:off x="7332564" y="4411176"/>
            <a:ext cx="4859434" cy="2031325"/>
          </a:xfrm>
          <a:prstGeom prst="rect">
            <a:avLst/>
          </a:prstGeom>
          <a:noFill/>
        </p:spPr>
        <p:txBody>
          <a:bodyPr wrap="square">
            <a:spAutoFit/>
          </a:bodyPr>
          <a:lstStyle/>
          <a:p>
            <a:pPr algn="ctr"/>
            <a:r>
              <a:rPr lang="en-US" dirty="0"/>
              <a:t>Direct knowledge of the phenomenon one wishes to study through these methods enables one to choose the most consistent predictors, based on which factors most influence the phenomenon. For example, environmental predictors such as altitude, exposure, temperature, etc. can be used for permafrost detection.</a:t>
            </a:r>
          </a:p>
        </p:txBody>
      </p:sp>
    </p:spTree>
    <p:extLst>
      <p:ext uri="{BB962C8B-B14F-4D97-AF65-F5344CB8AC3E}">
        <p14:creationId xmlns:p14="http://schemas.microsoft.com/office/powerpoint/2010/main" val="2070892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EC716-975B-4BF1-ACB0-DC1229DEADB2}"/>
              </a:ext>
            </a:extLst>
          </p:cNvPr>
          <p:cNvSpPr>
            <a:spLocks noGrp="1"/>
          </p:cNvSpPr>
          <p:nvPr>
            <p:ph type="title"/>
          </p:nvPr>
        </p:nvSpPr>
        <p:spPr>
          <a:xfrm>
            <a:off x="-2" y="1042633"/>
            <a:ext cx="12192000" cy="1156558"/>
          </a:xfrm>
        </p:spPr>
        <p:txBody>
          <a:bodyPr/>
          <a:lstStyle/>
          <a:p>
            <a:r>
              <a:rPr lang="en-US" dirty="0"/>
              <a:t>Alternative methods to select inputs/predictors</a:t>
            </a:r>
          </a:p>
        </p:txBody>
      </p:sp>
      <p:sp>
        <p:nvSpPr>
          <p:cNvPr id="3" name="Slide Number Placeholder 2">
            <a:extLst>
              <a:ext uri="{FF2B5EF4-FFF2-40B4-BE49-F238E27FC236}">
                <a16:creationId xmlns:a16="http://schemas.microsoft.com/office/drawing/2014/main" id="{9FD3E50C-605F-4401-8F11-2F0F92A90490}"/>
              </a:ext>
            </a:extLst>
          </p:cNvPr>
          <p:cNvSpPr>
            <a:spLocks noGrp="1"/>
          </p:cNvSpPr>
          <p:nvPr>
            <p:ph type="sldNum" sz="quarter" idx="12"/>
          </p:nvPr>
        </p:nvSpPr>
        <p:spPr/>
        <p:txBody>
          <a:bodyPr/>
          <a:lstStyle/>
          <a:p>
            <a:fld id="{A5686A01-FA10-4E06-92C7-92734750F4C6}" type="slidenum">
              <a:rPr lang="en-US" smtClean="0"/>
              <a:t>7</a:t>
            </a:fld>
            <a:endParaRPr lang="en-US"/>
          </a:p>
        </p:txBody>
      </p:sp>
      <p:sp>
        <p:nvSpPr>
          <p:cNvPr id="4" name="TextBox 3">
            <a:extLst>
              <a:ext uri="{FF2B5EF4-FFF2-40B4-BE49-F238E27FC236}">
                <a16:creationId xmlns:a16="http://schemas.microsoft.com/office/drawing/2014/main" id="{950F3A31-47CF-47E2-94BA-7B36F9FB88EB}"/>
              </a:ext>
            </a:extLst>
          </p:cNvPr>
          <p:cNvSpPr txBox="1"/>
          <p:nvPr/>
        </p:nvSpPr>
        <p:spPr>
          <a:xfrm>
            <a:off x="0" y="2199191"/>
            <a:ext cx="12192000" cy="1477328"/>
          </a:xfrm>
          <a:prstGeom prst="rect">
            <a:avLst/>
          </a:prstGeom>
          <a:noFill/>
        </p:spPr>
        <p:txBody>
          <a:bodyPr wrap="square" rtlCol="0">
            <a:spAutoFit/>
          </a:bodyPr>
          <a:lstStyle/>
          <a:p>
            <a:pPr marL="457200" indent="-457200" algn="l">
              <a:buFont typeface="Arial" panose="020B0604020202020204" pitchFamily="34" charset="0"/>
              <a:buChar char="•"/>
            </a:pPr>
            <a:r>
              <a:rPr lang="en-US" sz="3000" b="1" dirty="0"/>
              <a:t>Domain knowledge:</a:t>
            </a:r>
            <a:r>
              <a:rPr lang="en-US" sz="3000" dirty="0"/>
              <a:t> You may already know which inputs are most informative, and which inputs are redundant.</a:t>
            </a:r>
          </a:p>
          <a:p>
            <a:pPr marL="457200" indent="-457200" algn="l">
              <a:buFont typeface="Arial" panose="020B0604020202020204" pitchFamily="34" charset="0"/>
              <a:buChar char="•"/>
            </a:pPr>
            <a:r>
              <a:rPr lang="en-US" sz="3000" dirty="0"/>
              <a:t>Regularization: Elastic Net</a:t>
            </a:r>
          </a:p>
        </p:txBody>
      </p:sp>
      <p:pic>
        <p:nvPicPr>
          <p:cNvPr id="9" name="Picture 8">
            <a:extLst>
              <a:ext uri="{FF2B5EF4-FFF2-40B4-BE49-F238E27FC236}">
                <a16:creationId xmlns:a16="http://schemas.microsoft.com/office/drawing/2014/main" id="{2C0CE0FB-3361-444D-BA5A-F5005F5E5301}"/>
              </a:ext>
            </a:extLst>
          </p:cNvPr>
          <p:cNvPicPr>
            <a:picLocks noChangeAspect="1"/>
          </p:cNvPicPr>
          <p:nvPr/>
        </p:nvPicPr>
        <p:blipFill rotWithShape="1">
          <a:blip r:embed="rId2"/>
          <a:srcRect b="18379"/>
          <a:stretch/>
        </p:blipFill>
        <p:spPr>
          <a:xfrm>
            <a:off x="526647" y="3676519"/>
            <a:ext cx="8268180" cy="1694134"/>
          </a:xfrm>
          <a:prstGeom prst="rect">
            <a:avLst/>
          </a:prstGeom>
        </p:spPr>
      </p:pic>
      <p:cxnSp>
        <p:nvCxnSpPr>
          <p:cNvPr id="11" name="Straight Arrow Connector 10">
            <a:extLst>
              <a:ext uri="{FF2B5EF4-FFF2-40B4-BE49-F238E27FC236}">
                <a16:creationId xmlns:a16="http://schemas.microsoft.com/office/drawing/2014/main" id="{C928DB65-A049-4421-8FDA-5D8F9B9A8489}"/>
              </a:ext>
            </a:extLst>
          </p:cNvPr>
          <p:cNvCxnSpPr>
            <a:cxnSpLocks/>
          </p:cNvCxnSpPr>
          <p:nvPr/>
        </p:nvCxnSpPr>
        <p:spPr>
          <a:xfrm flipV="1">
            <a:off x="1736202" y="5421827"/>
            <a:ext cx="555585" cy="5622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3D402AF-7F3C-4563-B4C1-E7C6ADA11A3E}"/>
              </a:ext>
            </a:extLst>
          </p:cNvPr>
          <p:cNvSpPr txBox="1"/>
          <p:nvPr/>
        </p:nvSpPr>
        <p:spPr>
          <a:xfrm>
            <a:off x="312516" y="5984111"/>
            <a:ext cx="2696901" cy="553998"/>
          </a:xfrm>
          <a:prstGeom prst="rect">
            <a:avLst/>
          </a:prstGeom>
          <a:noFill/>
        </p:spPr>
        <p:txBody>
          <a:bodyPr wrap="square" rtlCol="0">
            <a:spAutoFit/>
          </a:bodyPr>
          <a:lstStyle/>
          <a:p>
            <a:pPr algn="ctr"/>
            <a:r>
              <a:rPr lang="en-US" sz="3000" dirty="0"/>
              <a:t>Performance</a:t>
            </a:r>
          </a:p>
        </p:txBody>
      </p:sp>
      <p:sp>
        <p:nvSpPr>
          <p:cNvPr id="16" name="TextBox 15">
            <a:extLst>
              <a:ext uri="{FF2B5EF4-FFF2-40B4-BE49-F238E27FC236}">
                <a16:creationId xmlns:a16="http://schemas.microsoft.com/office/drawing/2014/main" id="{49F5268E-6911-4BE8-AAAB-8B6487245B25}"/>
              </a:ext>
            </a:extLst>
          </p:cNvPr>
          <p:cNvSpPr txBox="1"/>
          <p:nvPr/>
        </p:nvSpPr>
        <p:spPr>
          <a:xfrm>
            <a:off x="4423456" y="5866541"/>
            <a:ext cx="1782501" cy="1015663"/>
          </a:xfrm>
          <a:prstGeom prst="rect">
            <a:avLst/>
          </a:prstGeom>
          <a:noFill/>
        </p:spPr>
        <p:txBody>
          <a:bodyPr wrap="square" rtlCol="0">
            <a:spAutoFit/>
          </a:bodyPr>
          <a:lstStyle/>
          <a:p>
            <a:pPr algn="ctr"/>
            <a:r>
              <a:rPr lang="en-US" sz="3000" dirty="0"/>
              <a:t>L1 Norm</a:t>
            </a:r>
          </a:p>
          <a:p>
            <a:pPr algn="ctr"/>
            <a:r>
              <a:rPr lang="en-US" sz="3000" dirty="0"/>
              <a:t>(Lasso)</a:t>
            </a:r>
          </a:p>
        </p:txBody>
      </p:sp>
      <p:cxnSp>
        <p:nvCxnSpPr>
          <p:cNvPr id="17" name="Straight Arrow Connector 16">
            <a:extLst>
              <a:ext uri="{FF2B5EF4-FFF2-40B4-BE49-F238E27FC236}">
                <a16:creationId xmlns:a16="http://schemas.microsoft.com/office/drawing/2014/main" id="{9FB95AC2-9C63-40A4-B4C6-F5A722A903AB}"/>
              </a:ext>
            </a:extLst>
          </p:cNvPr>
          <p:cNvCxnSpPr>
            <a:cxnSpLocks/>
          </p:cNvCxnSpPr>
          <p:nvPr/>
        </p:nvCxnSpPr>
        <p:spPr>
          <a:xfrm flipV="1">
            <a:off x="5314707" y="5433402"/>
            <a:ext cx="1" cy="38196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16DCC99-9E68-4B54-A32E-8FD41AC1BEA5}"/>
              </a:ext>
            </a:extLst>
          </p:cNvPr>
          <p:cNvCxnSpPr>
            <a:cxnSpLocks/>
          </p:cNvCxnSpPr>
          <p:nvPr/>
        </p:nvCxnSpPr>
        <p:spPr>
          <a:xfrm flipV="1">
            <a:off x="8059836" y="5421827"/>
            <a:ext cx="1" cy="38196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6B4E525-B58E-43A9-B631-783D540DD180}"/>
              </a:ext>
            </a:extLst>
          </p:cNvPr>
          <p:cNvSpPr txBox="1"/>
          <p:nvPr/>
        </p:nvSpPr>
        <p:spPr>
          <a:xfrm>
            <a:off x="7226461" y="5854966"/>
            <a:ext cx="1782501" cy="1015663"/>
          </a:xfrm>
          <a:prstGeom prst="rect">
            <a:avLst/>
          </a:prstGeom>
          <a:noFill/>
        </p:spPr>
        <p:txBody>
          <a:bodyPr wrap="square" rtlCol="0">
            <a:spAutoFit/>
          </a:bodyPr>
          <a:lstStyle/>
          <a:p>
            <a:pPr algn="ctr"/>
            <a:r>
              <a:rPr lang="en-US" sz="3000" dirty="0"/>
              <a:t>L2 Norm</a:t>
            </a:r>
          </a:p>
          <a:p>
            <a:pPr algn="ctr"/>
            <a:r>
              <a:rPr lang="en-US" sz="3000" dirty="0"/>
              <a:t>(Ridge)</a:t>
            </a:r>
          </a:p>
        </p:txBody>
      </p:sp>
      <p:pic>
        <p:nvPicPr>
          <p:cNvPr id="23" name="Picture 22" descr="A yellow traffic sign&#10;&#10;Description automatically generated with low confidence">
            <a:extLst>
              <a:ext uri="{FF2B5EF4-FFF2-40B4-BE49-F238E27FC236}">
                <a16:creationId xmlns:a16="http://schemas.microsoft.com/office/drawing/2014/main" id="{B279FB21-95B5-4B4A-808D-74BFEB8A3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6386" y="3676518"/>
            <a:ext cx="960701" cy="960701"/>
          </a:xfrm>
          <a:prstGeom prst="rect">
            <a:avLst/>
          </a:prstGeom>
        </p:spPr>
      </p:pic>
      <p:sp>
        <p:nvSpPr>
          <p:cNvPr id="24" name="TextBox 23">
            <a:extLst>
              <a:ext uri="{FF2B5EF4-FFF2-40B4-BE49-F238E27FC236}">
                <a16:creationId xmlns:a16="http://schemas.microsoft.com/office/drawing/2014/main" id="{BB8C9DFE-1347-44D5-B41B-726E81795FFE}"/>
              </a:ext>
            </a:extLst>
          </p:cNvPr>
          <p:cNvSpPr txBox="1"/>
          <p:nvPr/>
        </p:nvSpPr>
        <p:spPr>
          <a:xfrm>
            <a:off x="9321474" y="4710896"/>
            <a:ext cx="2870526" cy="1938992"/>
          </a:xfrm>
          <a:prstGeom prst="rect">
            <a:avLst/>
          </a:prstGeom>
          <a:noFill/>
        </p:spPr>
        <p:txBody>
          <a:bodyPr wrap="square" rtlCol="0">
            <a:spAutoFit/>
          </a:bodyPr>
          <a:lstStyle/>
          <a:p>
            <a:pPr algn="ctr"/>
            <a:r>
              <a:rPr lang="en-US" sz="3000" dirty="0"/>
              <a:t>Scale the inputs </a:t>
            </a:r>
            <a:r>
              <a:rPr lang="en-US" sz="3000" b="1" dirty="0"/>
              <a:t>before</a:t>
            </a:r>
            <a:r>
              <a:rPr lang="en-US" sz="3000" dirty="0"/>
              <a:t> regularizing the coefficients!</a:t>
            </a:r>
          </a:p>
        </p:txBody>
      </p:sp>
    </p:spTree>
    <p:extLst>
      <p:ext uri="{BB962C8B-B14F-4D97-AF65-F5344CB8AC3E}">
        <p14:creationId xmlns:p14="http://schemas.microsoft.com/office/powerpoint/2010/main" val="111171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D2D94-78CE-4980-8C5E-0C7A30F4C3C3}"/>
              </a:ext>
            </a:extLst>
          </p:cNvPr>
          <p:cNvSpPr>
            <a:spLocks noGrp="1"/>
          </p:cNvSpPr>
          <p:nvPr>
            <p:ph type="title"/>
          </p:nvPr>
        </p:nvSpPr>
        <p:spPr>
          <a:xfrm>
            <a:off x="-2" y="1042633"/>
            <a:ext cx="12192000" cy="1098684"/>
          </a:xfrm>
        </p:spPr>
        <p:txBody>
          <a:bodyPr>
            <a:normAutofit/>
          </a:bodyPr>
          <a:lstStyle/>
          <a:p>
            <a:r>
              <a:rPr lang="en-US" sz="4000" dirty="0"/>
              <a:t>Adding uncertainty to your model: Confidence Intervals</a:t>
            </a:r>
          </a:p>
        </p:txBody>
      </p:sp>
      <p:sp>
        <p:nvSpPr>
          <p:cNvPr id="3" name="Slide Number Placeholder 2">
            <a:extLst>
              <a:ext uri="{FF2B5EF4-FFF2-40B4-BE49-F238E27FC236}">
                <a16:creationId xmlns:a16="http://schemas.microsoft.com/office/drawing/2014/main" id="{26FE0C7E-984A-43F9-801D-7EE60955A291}"/>
              </a:ext>
            </a:extLst>
          </p:cNvPr>
          <p:cNvSpPr>
            <a:spLocks noGrp="1"/>
          </p:cNvSpPr>
          <p:nvPr>
            <p:ph type="sldNum" sz="quarter" idx="12"/>
          </p:nvPr>
        </p:nvSpPr>
        <p:spPr/>
        <p:txBody>
          <a:bodyPr/>
          <a:lstStyle/>
          <a:p>
            <a:fld id="{A5686A01-FA10-4E06-92C7-92734750F4C6}" type="slidenum">
              <a:rPr lang="en-US" smtClean="0"/>
              <a:t>8</a:t>
            </a:fld>
            <a:endParaRPr lang="en-US"/>
          </a:p>
        </p:txBody>
      </p:sp>
      <p:sp>
        <p:nvSpPr>
          <p:cNvPr id="4" name="TextBox 3">
            <a:extLst>
              <a:ext uri="{FF2B5EF4-FFF2-40B4-BE49-F238E27FC236}">
                <a16:creationId xmlns:a16="http://schemas.microsoft.com/office/drawing/2014/main" id="{79335E97-8AE3-41F9-B2CA-EE4A67346C99}"/>
              </a:ext>
            </a:extLst>
          </p:cNvPr>
          <p:cNvSpPr txBox="1"/>
          <p:nvPr/>
        </p:nvSpPr>
        <p:spPr>
          <a:xfrm>
            <a:off x="0" y="2384385"/>
            <a:ext cx="12192000" cy="553998"/>
          </a:xfrm>
          <a:prstGeom prst="rect">
            <a:avLst/>
          </a:prstGeom>
          <a:noFill/>
        </p:spPr>
        <p:txBody>
          <a:bodyPr wrap="square" rtlCol="0">
            <a:spAutoFit/>
          </a:bodyPr>
          <a:lstStyle/>
          <a:p>
            <a:pPr algn="l"/>
            <a:r>
              <a:rPr lang="en-US" sz="3000" dirty="0" err="1"/>
              <a:t>Glacier_Mass_Loss</a:t>
            </a:r>
            <a:r>
              <a:rPr lang="en-US" sz="3000" dirty="0"/>
              <a:t> = 0,258315864 x (</a:t>
            </a:r>
            <a:r>
              <a:rPr lang="en-US" sz="3000" dirty="0" err="1"/>
              <a:t>Scaled_Insolation</a:t>
            </a:r>
            <a:r>
              <a:rPr lang="en-US" sz="3000" dirty="0"/>
              <a:t>)</a:t>
            </a:r>
          </a:p>
        </p:txBody>
      </p:sp>
      <p:pic>
        <p:nvPicPr>
          <p:cNvPr id="6" name="Picture 5" descr="A yellow smiley face&#10;&#10;Description automatically generated with low confidence">
            <a:extLst>
              <a:ext uri="{FF2B5EF4-FFF2-40B4-BE49-F238E27FC236}">
                <a16:creationId xmlns:a16="http://schemas.microsoft.com/office/drawing/2014/main" id="{7811FB2D-DCDE-4E15-B1BD-377D35C4AF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7376" y="2022913"/>
            <a:ext cx="1404501" cy="1404501"/>
          </a:xfrm>
          <a:prstGeom prst="rect">
            <a:avLst/>
          </a:prstGeom>
        </p:spPr>
      </p:pic>
      <p:pic>
        <p:nvPicPr>
          <p:cNvPr id="8" name="Picture 7">
            <a:extLst>
              <a:ext uri="{FF2B5EF4-FFF2-40B4-BE49-F238E27FC236}">
                <a16:creationId xmlns:a16="http://schemas.microsoft.com/office/drawing/2014/main" id="{9823EAB8-95EE-4EF0-B054-38A7147D6C04}"/>
              </a:ext>
            </a:extLst>
          </p:cNvPr>
          <p:cNvPicPr>
            <a:picLocks noChangeAspect="1"/>
          </p:cNvPicPr>
          <p:nvPr/>
        </p:nvPicPr>
        <p:blipFill>
          <a:blip r:embed="rId3"/>
          <a:stretch>
            <a:fillRect/>
          </a:stretch>
        </p:blipFill>
        <p:spPr>
          <a:xfrm>
            <a:off x="1" y="3181451"/>
            <a:ext cx="3922198" cy="3676549"/>
          </a:xfrm>
          <a:prstGeom prst="rect">
            <a:avLst/>
          </a:prstGeom>
        </p:spPr>
      </p:pic>
      <p:pic>
        <p:nvPicPr>
          <p:cNvPr id="10" name="Picture 9">
            <a:extLst>
              <a:ext uri="{FF2B5EF4-FFF2-40B4-BE49-F238E27FC236}">
                <a16:creationId xmlns:a16="http://schemas.microsoft.com/office/drawing/2014/main" id="{E01E31F7-4E07-4178-9180-CDA3E324382A}"/>
              </a:ext>
            </a:extLst>
          </p:cNvPr>
          <p:cNvPicPr>
            <a:picLocks noChangeAspect="1"/>
          </p:cNvPicPr>
          <p:nvPr/>
        </p:nvPicPr>
        <p:blipFill>
          <a:blip r:embed="rId4"/>
          <a:stretch>
            <a:fillRect/>
          </a:stretch>
        </p:blipFill>
        <p:spPr>
          <a:xfrm>
            <a:off x="3922199" y="5957096"/>
            <a:ext cx="8269801" cy="900924"/>
          </a:xfrm>
          <a:prstGeom prst="rect">
            <a:avLst/>
          </a:prstGeom>
        </p:spPr>
      </p:pic>
      <p:pic>
        <p:nvPicPr>
          <p:cNvPr id="12" name="Picture 11">
            <a:extLst>
              <a:ext uri="{FF2B5EF4-FFF2-40B4-BE49-F238E27FC236}">
                <a16:creationId xmlns:a16="http://schemas.microsoft.com/office/drawing/2014/main" id="{0AF072A3-83DD-4F55-A6A9-381B46591F99}"/>
              </a:ext>
            </a:extLst>
          </p:cNvPr>
          <p:cNvPicPr>
            <a:picLocks noChangeAspect="1"/>
          </p:cNvPicPr>
          <p:nvPr/>
        </p:nvPicPr>
        <p:blipFill>
          <a:blip r:embed="rId5"/>
          <a:stretch>
            <a:fillRect/>
          </a:stretch>
        </p:blipFill>
        <p:spPr>
          <a:xfrm>
            <a:off x="3922199" y="4480721"/>
            <a:ext cx="2895600" cy="1476375"/>
          </a:xfrm>
          <a:prstGeom prst="rect">
            <a:avLst/>
          </a:prstGeom>
        </p:spPr>
      </p:pic>
      <p:sp>
        <p:nvSpPr>
          <p:cNvPr id="13" name="TextBox 12">
            <a:extLst>
              <a:ext uri="{FF2B5EF4-FFF2-40B4-BE49-F238E27FC236}">
                <a16:creationId xmlns:a16="http://schemas.microsoft.com/office/drawing/2014/main" id="{ADDB460C-F53D-4657-AB14-C1B94F82D831}"/>
              </a:ext>
            </a:extLst>
          </p:cNvPr>
          <p:cNvSpPr txBox="1"/>
          <p:nvPr/>
        </p:nvSpPr>
        <p:spPr>
          <a:xfrm>
            <a:off x="7095281" y="4002330"/>
            <a:ext cx="5096719" cy="1938992"/>
          </a:xfrm>
          <a:prstGeom prst="rect">
            <a:avLst/>
          </a:prstGeom>
          <a:noFill/>
        </p:spPr>
        <p:txBody>
          <a:bodyPr wrap="square" rtlCol="0">
            <a:spAutoFit/>
          </a:bodyPr>
          <a:lstStyle/>
          <a:p>
            <a:pPr algn="ctr"/>
            <a:r>
              <a:rPr lang="en-US" sz="3000" dirty="0"/>
              <a:t>In practice, confidence intervals are implemented as part of the classification/regression model</a:t>
            </a:r>
          </a:p>
          <a:p>
            <a:pPr algn="ctr"/>
            <a:r>
              <a:rPr lang="en-US" sz="3000" dirty="0"/>
              <a:t>class you will be using</a:t>
            </a:r>
          </a:p>
        </p:txBody>
      </p:sp>
    </p:spTree>
    <p:extLst>
      <p:ext uri="{BB962C8B-B14F-4D97-AF65-F5344CB8AC3E}">
        <p14:creationId xmlns:p14="http://schemas.microsoft.com/office/powerpoint/2010/main" val="2275101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E2BE7-6471-1D6D-53BA-CA7989BD18C1}"/>
              </a:ext>
            </a:extLst>
          </p:cNvPr>
          <p:cNvSpPr>
            <a:spLocks noGrp="1"/>
          </p:cNvSpPr>
          <p:nvPr>
            <p:ph type="ctrTitle"/>
          </p:nvPr>
        </p:nvSpPr>
        <p:spPr/>
        <p:txBody>
          <a:bodyPr/>
          <a:lstStyle/>
          <a:p>
            <a:r>
              <a:rPr lang="en-US" dirty="0"/>
              <a:t>Legacy Slides</a:t>
            </a:r>
          </a:p>
        </p:txBody>
      </p:sp>
      <p:sp>
        <p:nvSpPr>
          <p:cNvPr id="3" name="Subtitle 2">
            <a:extLst>
              <a:ext uri="{FF2B5EF4-FFF2-40B4-BE49-F238E27FC236}">
                <a16:creationId xmlns:a16="http://schemas.microsoft.com/office/drawing/2014/main" id="{F0A10873-9090-D5C0-E570-E1F7CF02E73B}"/>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328FAC0D-C293-6C0A-15B0-AA7E59AACBBA}"/>
              </a:ext>
            </a:extLst>
          </p:cNvPr>
          <p:cNvSpPr>
            <a:spLocks noGrp="1"/>
          </p:cNvSpPr>
          <p:nvPr>
            <p:ph type="sldNum" sz="quarter" idx="12"/>
          </p:nvPr>
        </p:nvSpPr>
        <p:spPr/>
        <p:txBody>
          <a:bodyPr/>
          <a:lstStyle/>
          <a:p>
            <a:fld id="{A5686A01-FA10-4E06-92C7-92734750F4C6}" type="slidenum">
              <a:rPr lang="en-US" smtClean="0"/>
              <a:t>9</a:t>
            </a:fld>
            <a:endParaRPr lang="en-US"/>
          </a:p>
        </p:txBody>
      </p:sp>
    </p:spTree>
    <p:extLst>
      <p:ext uri="{BB962C8B-B14F-4D97-AF65-F5344CB8AC3E}">
        <p14:creationId xmlns:p14="http://schemas.microsoft.com/office/powerpoint/2010/main" val="67430909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MU Sans Serif Theme">
      <a:majorFont>
        <a:latin typeface="CMU Sans Serif"/>
        <a:ea typeface=""/>
        <a:cs typeface=""/>
      </a:majorFont>
      <a:minorFont>
        <a:latin typeface="CMU Sans Serif"/>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3000" dirty="0" smtClean="0"/>
        </a:defPPr>
      </a:lstStyle>
    </a:txDef>
  </a:objectDefaults>
  <a:extraClrSchemeLst/>
  <a:extLst>
    <a:ext uri="{05A4C25C-085E-4340-85A3-A5531E510DB2}">
      <thm15:themeFamily xmlns:thm15="http://schemas.microsoft.com/office/thememl/2012/main" name="Presentation3" id="{D708DCDC-42F7-48A2-975C-30318494E14E}" vid="{5A564382-0E23-4DF5-80A1-3DF436ECAC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874</Words>
  <Application>Microsoft Office PowerPoint</Application>
  <PresentationFormat>Widescreen</PresentationFormat>
  <Paragraphs>86</Paragraphs>
  <Slides>12</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CMU Sans Serif</vt:lpstr>
      <vt:lpstr>Office Theme</vt:lpstr>
      <vt:lpstr>Min 90-105: Bias-Correcting Meteorological Forecasts with simple ML</vt:lpstr>
      <vt:lpstr>PowerPoint Presentation</vt:lpstr>
      <vt:lpstr>PowerPoint Presentation</vt:lpstr>
      <vt:lpstr>PowerPoint Presentation</vt:lpstr>
      <vt:lpstr>PowerPoint Presentation</vt:lpstr>
      <vt:lpstr>Alternative methods to select inputs/predictors</vt:lpstr>
      <vt:lpstr>Alternative methods to select inputs/predictors</vt:lpstr>
      <vt:lpstr>Adding uncertainty to your model: Confidence Intervals</vt:lpstr>
      <vt:lpstr>Legacy Slides</vt:lpstr>
      <vt:lpstr>Extra Questions</vt:lpstr>
      <vt:lpstr>Min 105-115:  Review Moodle Quiz</vt:lpstr>
      <vt:lpstr> Start thinking about your final project and book a one-on-one meeting on  Friday, March 11th in the afternoon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Beucler</dc:creator>
  <cp:lastModifiedBy>Tom Beucler</cp:lastModifiedBy>
  <cp:revision>151</cp:revision>
  <dcterms:created xsi:type="dcterms:W3CDTF">2022-02-23T18:29:24Z</dcterms:created>
  <dcterms:modified xsi:type="dcterms:W3CDTF">2023-09-29T13:04:19Z</dcterms:modified>
</cp:coreProperties>
</file>